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36"/>
  </p:notesMasterIdLst>
  <p:sldIdLst>
    <p:sldId id="292" r:id="rId2"/>
    <p:sldId id="334" r:id="rId3"/>
    <p:sldId id="331" r:id="rId4"/>
    <p:sldId id="332" r:id="rId5"/>
    <p:sldId id="333" r:id="rId6"/>
    <p:sldId id="335" r:id="rId7"/>
    <p:sldId id="336" r:id="rId8"/>
    <p:sldId id="337" r:id="rId9"/>
    <p:sldId id="338" r:id="rId10"/>
    <p:sldId id="339" r:id="rId11"/>
    <p:sldId id="340" r:id="rId12"/>
    <p:sldId id="361" r:id="rId13"/>
    <p:sldId id="356" r:id="rId14"/>
    <p:sldId id="357" r:id="rId15"/>
    <p:sldId id="363" r:id="rId16"/>
    <p:sldId id="359" r:id="rId17"/>
    <p:sldId id="360" r:id="rId18"/>
    <p:sldId id="377" r:id="rId19"/>
    <p:sldId id="341" r:id="rId20"/>
    <p:sldId id="343" r:id="rId21"/>
    <p:sldId id="366" r:id="rId22"/>
    <p:sldId id="345" r:id="rId23"/>
    <p:sldId id="367" r:id="rId24"/>
    <p:sldId id="347" r:id="rId25"/>
    <p:sldId id="368" r:id="rId26"/>
    <p:sldId id="348" r:id="rId27"/>
    <p:sldId id="362" r:id="rId28"/>
    <p:sldId id="349" r:id="rId29"/>
    <p:sldId id="369" r:id="rId30"/>
    <p:sldId id="350" r:id="rId31"/>
    <p:sldId id="364" r:id="rId32"/>
    <p:sldId id="265" r:id="rId33"/>
    <p:sldId id="376" r:id="rId34"/>
    <p:sldId id="35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4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79A"/>
    <a:srgbClr val="3D66B4"/>
    <a:srgbClr val="537EB3"/>
    <a:srgbClr val="0E1F61"/>
    <a:srgbClr val="2743B3"/>
    <a:srgbClr val="492E66"/>
    <a:srgbClr val="7B2AE7"/>
    <a:srgbClr val="80B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7" autoAdjust="0"/>
    <p:restoredTop sz="87231" autoAdjust="0"/>
  </p:normalViewPr>
  <p:slideViewPr>
    <p:cSldViewPr snapToGrid="0">
      <p:cViewPr varScale="1">
        <p:scale>
          <a:sx n="76" d="100"/>
          <a:sy n="76" d="100"/>
        </p:scale>
        <p:origin x="1760" y="184"/>
      </p:cViewPr>
      <p:guideLst>
        <p:guide orient="horz" pos="2160"/>
        <p:guide pos="4452"/>
      </p:guideLst>
    </p:cSldViewPr>
  </p:slideViewPr>
  <p:notesTextViewPr>
    <p:cViewPr>
      <p:scale>
        <a:sx n="1" d="1"/>
        <a:sy n="1" d="1"/>
      </p:scale>
      <p:origin x="0" y="0"/>
    </p:cViewPr>
  </p:notesTextViewPr>
  <p:sorterViewPr>
    <p:cViewPr varScale="1">
      <p:scale>
        <a:sx n="1" d="1"/>
        <a:sy n="1" d="1"/>
      </p:scale>
      <p:origin x="0" y="5920"/>
    </p:cViewPr>
  </p:sorterViewPr>
  <p:notesViewPr>
    <p:cSldViewPr snapToGrid="0" snapToObjects="1">
      <p:cViewPr>
        <p:scale>
          <a:sx n="75" d="100"/>
          <a:sy n="75" d="100"/>
        </p:scale>
        <p:origin x="2640"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spPr>
            <a:ln>
              <a:solidFill>
                <a:srgbClr val="000000"/>
              </a:solidFill>
            </a:ln>
          </c:spPr>
          <c:explosion val="25"/>
          <c:dPt>
            <c:idx val="1"/>
            <c:bubble3D val="0"/>
            <c:spPr>
              <a:solidFill>
                <a:schemeClr val="accent1">
                  <a:lumMod val="40000"/>
                  <a:lumOff val="60000"/>
                </a:schemeClr>
              </a:solidFill>
              <a:ln>
                <a:solidFill>
                  <a:srgbClr val="000000"/>
                </a:solidFill>
              </a:ln>
            </c:spPr>
            <c:extLst>
              <c:ext xmlns:c16="http://schemas.microsoft.com/office/drawing/2014/chart" uri="{C3380CC4-5D6E-409C-BE32-E72D297353CC}">
                <c16:uniqueId val="{00000001-FF7E-0840-B803-42035EB82EE3}"/>
              </c:ext>
            </c:extLst>
          </c:dPt>
          <c:cat>
            <c:strRef>
              <c:f>Sheet1!$A$2:$A$5</c:f>
              <c:strCache>
                <c:ptCount val="2"/>
                <c:pt idx="0">
                  <c:v>1st Qtr</c:v>
                </c:pt>
                <c:pt idx="1">
                  <c:v>2nd Qtr</c:v>
                </c:pt>
              </c:strCache>
            </c:strRef>
          </c:cat>
          <c:val>
            <c:numRef>
              <c:f>Sheet1!$B$2:$B$5</c:f>
              <c:numCache>
                <c:formatCode>General</c:formatCode>
                <c:ptCount val="4"/>
                <c:pt idx="0">
                  <c:v>55</c:v>
                </c:pt>
                <c:pt idx="1">
                  <c:v>45</c:v>
                </c:pt>
              </c:numCache>
            </c:numRef>
          </c:val>
          <c:extLst>
            <c:ext xmlns:c16="http://schemas.microsoft.com/office/drawing/2014/chart" uri="{C3380CC4-5D6E-409C-BE32-E72D297353CC}">
              <c16:uniqueId val="{00000002-FF7E-0840-B803-42035EB82EE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6598C-FAD7-4C56-9473-279D11EDC97B}" type="doc">
      <dgm:prSet loTypeId="urn:microsoft.com/office/officeart/2005/8/layout/hProcess9" loCatId="process" qsTypeId="urn:microsoft.com/office/officeart/2005/8/quickstyle/simple1" qsCatId="simple" csTypeId="urn:microsoft.com/office/officeart/2005/8/colors/accent1_2" csCatId="accent1" phldr="1"/>
      <dgm:spPr/>
    </dgm:pt>
    <dgm:pt modelId="{46466D6C-D0C9-4DE8-879D-FFF5B447BAFB}">
      <dgm:prSet phldrT="[Text]"/>
      <dgm:spPr/>
      <dgm:t>
        <a:bodyPr/>
        <a:lstStyle/>
        <a:p>
          <a:r>
            <a:rPr lang="en-GB" dirty="0"/>
            <a:t>MO involved in programme development</a:t>
          </a:r>
          <a:endParaRPr lang="en-US" dirty="0"/>
        </a:p>
      </dgm:t>
    </dgm:pt>
    <dgm:pt modelId="{0DC91D89-2B25-4100-B5B3-9FA6FC22B295}" type="parTrans" cxnId="{6AA1CD91-ED1E-44E0-A9EC-9D6C5CC23BC8}">
      <dgm:prSet/>
      <dgm:spPr/>
      <dgm:t>
        <a:bodyPr/>
        <a:lstStyle/>
        <a:p>
          <a:endParaRPr lang="en-US"/>
        </a:p>
      </dgm:t>
    </dgm:pt>
    <dgm:pt modelId="{3C2B8999-15AA-48B4-A294-35C1D31677BB}" type="sibTrans" cxnId="{6AA1CD91-ED1E-44E0-A9EC-9D6C5CC23BC8}">
      <dgm:prSet/>
      <dgm:spPr/>
      <dgm:t>
        <a:bodyPr/>
        <a:lstStyle/>
        <a:p>
          <a:endParaRPr lang="en-US"/>
        </a:p>
      </dgm:t>
    </dgm:pt>
    <dgm:pt modelId="{61B0A3FC-85F6-4AEC-A698-9700EA17D67C}">
      <dgm:prSet phldrT="[Text]"/>
      <dgm:spPr/>
      <dgm:t>
        <a:bodyPr/>
        <a:lstStyle/>
        <a:p>
          <a:r>
            <a:rPr lang="en-GB" dirty="0"/>
            <a:t>Independent MO assessment of programme</a:t>
          </a:r>
          <a:endParaRPr lang="en-US" dirty="0"/>
        </a:p>
      </dgm:t>
    </dgm:pt>
    <dgm:pt modelId="{F04DDB77-C367-49B7-8829-C62A2CB38DA4}" type="parTrans" cxnId="{94AE2B08-27D0-49D3-8B86-D1EDBE2AE25F}">
      <dgm:prSet/>
      <dgm:spPr/>
      <dgm:t>
        <a:bodyPr/>
        <a:lstStyle/>
        <a:p>
          <a:endParaRPr lang="en-US"/>
        </a:p>
      </dgm:t>
    </dgm:pt>
    <dgm:pt modelId="{AAD8E4A9-BD70-4B72-B5BA-AFE0E6D3EC36}" type="sibTrans" cxnId="{94AE2B08-27D0-49D3-8B86-D1EDBE2AE25F}">
      <dgm:prSet/>
      <dgm:spPr/>
      <dgm:t>
        <a:bodyPr/>
        <a:lstStyle/>
        <a:p>
          <a:endParaRPr lang="en-US"/>
        </a:p>
      </dgm:t>
    </dgm:pt>
    <dgm:pt modelId="{A97628E4-2E13-43B0-8FF9-5E579C0D239A}">
      <dgm:prSet phldrT="[Text]"/>
      <dgm:spPr/>
      <dgm:t>
        <a:bodyPr/>
        <a:lstStyle/>
        <a:p>
          <a:r>
            <a:rPr lang="en-GB" dirty="0"/>
            <a:t>Allocation of EA if approved as a route to MO membership</a:t>
          </a:r>
          <a:endParaRPr lang="en-US" dirty="0"/>
        </a:p>
      </dgm:t>
    </dgm:pt>
    <dgm:pt modelId="{795F1E78-7DEE-43AC-A315-8C0528046FCC}" type="parTrans" cxnId="{EF089AEE-7DB4-4F20-954F-943EDE4536B7}">
      <dgm:prSet/>
      <dgm:spPr/>
      <dgm:t>
        <a:bodyPr/>
        <a:lstStyle/>
        <a:p>
          <a:endParaRPr lang="en-US"/>
        </a:p>
      </dgm:t>
    </dgm:pt>
    <dgm:pt modelId="{15630662-317F-4CC2-9B5B-5768911DBD92}" type="sibTrans" cxnId="{EF089AEE-7DB4-4F20-954F-943EDE4536B7}">
      <dgm:prSet/>
      <dgm:spPr/>
      <dgm:t>
        <a:bodyPr/>
        <a:lstStyle/>
        <a:p>
          <a:endParaRPr lang="en-US"/>
        </a:p>
      </dgm:t>
    </dgm:pt>
    <dgm:pt modelId="{53A337A1-B169-4CAB-87A9-9AEBA7452ED5}" type="pres">
      <dgm:prSet presAssocID="{7C06598C-FAD7-4C56-9473-279D11EDC97B}" presName="CompostProcess" presStyleCnt="0">
        <dgm:presLayoutVars>
          <dgm:dir/>
          <dgm:resizeHandles val="exact"/>
        </dgm:presLayoutVars>
      </dgm:prSet>
      <dgm:spPr/>
    </dgm:pt>
    <dgm:pt modelId="{956B7AC0-7958-48CE-89C9-EF6744741DF4}" type="pres">
      <dgm:prSet presAssocID="{7C06598C-FAD7-4C56-9473-279D11EDC97B}" presName="arrow" presStyleLbl="bgShp" presStyleIdx="0" presStyleCnt="1"/>
      <dgm:spPr/>
    </dgm:pt>
    <dgm:pt modelId="{03B2F552-96CC-40A0-9A15-516C8B558D82}" type="pres">
      <dgm:prSet presAssocID="{7C06598C-FAD7-4C56-9473-279D11EDC97B}" presName="linearProcess" presStyleCnt="0"/>
      <dgm:spPr/>
    </dgm:pt>
    <dgm:pt modelId="{F068F525-8C42-4123-9736-111CED3390F6}" type="pres">
      <dgm:prSet presAssocID="{46466D6C-D0C9-4DE8-879D-FFF5B447BAFB}" presName="textNode" presStyleLbl="node1" presStyleIdx="0" presStyleCnt="3">
        <dgm:presLayoutVars>
          <dgm:bulletEnabled val="1"/>
        </dgm:presLayoutVars>
      </dgm:prSet>
      <dgm:spPr/>
    </dgm:pt>
    <dgm:pt modelId="{B792BC16-38B3-4483-B2B8-2C3D6FE598D0}" type="pres">
      <dgm:prSet presAssocID="{3C2B8999-15AA-48B4-A294-35C1D31677BB}" presName="sibTrans" presStyleCnt="0"/>
      <dgm:spPr/>
    </dgm:pt>
    <dgm:pt modelId="{395AFC97-54F7-4A8F-BB55-92C2296399BB}" type="pres">
      <dgm:prSet presAssocID="{61B0A3FC-85F6-4AEC-A698-9700EA17D67C}" presName="textNode" presStyleLbl="node1" presStyleIdx="1" presStyleCnt="3">
        <dgm:presLayoutVars>
          <dgm:bulletEnabled val="1"/>
        </dgm:presLayoutVars>
      </dgm:prSet>
      <dgm:spPr/>
    </dgm:pt>
    <dgm:pt modelId="{673C24A6-907E-4423-BACF-4BE78DB36B50}" type="pres">
      <dgm:prSet presAssocID="{AAD8E4A9-BD70-4B72-B5BA-AFE0E6D3EC36}" presName="sibTrans" presStyleCnt="0"/>
      <dgm:spPr/>
    </dgm:pt>
    <dgm:pt modelId="{C13530CF-7B50-4449-9A93-493644FB279A}" type="pres">
      <dgm:prSet presAssocID="{A97628E4-2E13-43B0-8FF9-5E579C0D239A}" presName="textNode" presStyleLbl="node1" presStyleIdx="2" presStyleCnt="3">
        <dgm:presLayoutVars>
          <dgm:bulletEnabled val="1"/>
        </dgm:presLayoutVars>
      </dgm:prSet>
      <dgm:spPr/>
    </dgm:pt>
  </dgm:ptLst>
  <dgm:cxnLst>
    <dgm:cxn modelId="{94AE2B08-27D0-49D3-8B86-D1EDBE2AE25F}" srcId="{7C06598C-FAD7-4C56-9473-279D11EDC97B}" destId="{61B0A3FC-85F6-4AEC-A698-9700EA17D67C}" srcOrd="1" destOrd="0" parTransId="{F04DDB77-C367-49B7-8829-C62A2CB38DA4}" sibTransId="{AAD8E4A9-BD70-4B72-B5BA-AFE0E6D3EC36}"/>
    <dgm:cxn modelId="{C93A7922-6E66-4551-B256-83C568294BE0}" type="presOf" srcId="{7C06598C-FAD7-4C56-9473-279D11EDC97B}" destId="{53A337A1-B169-4CAB-87A9-9AEBA7452ED5}" srcOrd="0" destOrd="0" presId="urn:microsoft.com/office/officeart/2005/8/layout/hProcess9"/>
    <dgm:cxn modelId="{6AA1CD91-ED1E-44E0-A9EC-9D6C5CC23BC8}" srcId="{7C06598C-FAD7-4C56-9473-279D11EDC97B}" destId="{46466D6C-D0C9-4DE8-879D-FFF5B447BAFB}" srcOrd="0" destOrd="0" parTransId="{0DC91D89-2B25-4100-B5B3-9FA6FC22B295}" sibTransId="{3C2B8999-15AA-48B4-A294-35C1D31677BB}"/>
    <dgm:cxn modelId="{F858B39B-4F6C-4A09-A696-23375685E465}" type="presOf" srcId="{46466D6C-D0C9-4DE8-879D-FFF5B447BAFB}" destId="{F068F525-8C42-4123-9736-111CED3390F6}" srcOrd="0" destOrd="0" presId="urn:microsoft.com/office/officeart/2005/8/layout/hProcess9"/>
    <dgm:cxn modelId="{6DB7C6B2-AD3E-4465-A348-E307D809DD58}" type="presOf" srcId="{A97628E4-2E13-43B0-8FF9-5E579C0D239A}" destId="{C13530CF-7B50-4449-9A93-493644FB279A}" srcOrd="0" destOrd="0" presId="urn:microsoft.com/office/officeart/2005/8/layout/hProcess9"/>
    <dgm:cxn modelId="{1870ABB7-41A4-4FF1-BDA0-68F7F990E1C7}" type="presOf" srcId="{61B0A3FC-85F6-4AEC-A698-9700EA17D67C}" destId="{395AFC97-54F7-4A8F-BB55-92C2296399BB}" srcOrd="0" destOrd="0" presId="urn:microsoft.com/office/officeart/2005/8/layout/hProcess9"/>
    <dgm:cxn modelId="{EF089AEE-7DB4-4F20-954F-943EDE4536B7}" srcId="{7C06598C-FAD7-4C56-9473-279D11EDC97B}" destId="{A97628E4-2E13-43B0-8FF9-5E579C0D239A}" srcOrd="2" destOrd="0" parTransId="{795F1E78-7DEE-43AC-A315-8C0528046FCC}" sibTransId="{15630662-317F-4CC2-9B5B-5768911DBD92}"/>
    <dgm:cxn modelId="{3FB6B1BF-F245-41D4-9C4F-A593F922AD7B}" type="presParOf" srcId="{53A337A1-B169-4CAB-87A9-9AEBA7452ED5}" destId="{956B7AC0-7958-48CE-89C9-EF6744741DF4}" srcOrd="0" destOrd="0" presId="urn:microsoft.com/office/officeart/2005/8/layout/hProcess9"/>
    <dgm:cxn modelId="{F73C06F4-BB61-4204-84C5-E287A3DCDA57}" type="presParOf" srcId="{53A337A1-B169-4CAB-87A9-9AEBA7452ED5}" destId="{03B2F552-96CC-40A0-9A15-516C8B558D82}" srcOrd="1" destOrd="0" presId="urn:microsoft.com/office/officeart/2005/8/layout/hProcess9"/>
    <dgm:cxn modelId="{6D30911B-5100-464D-A723-520935FFCB5D}" type="presParOf" srcId="{03B2F552-96CC-40A0-9A15-516C8B558D82}" destId="{F068F525-8C42-4123-9736-111CED3390F6}" srcOrd="0" destOrd="0" presId="urn:microsoft.com/office/officeart/2005/8/layout/hProcess9"/>
    <dgm:cxn modelId="{E485BF87-A7FF-43FD-B83C-19D434D6A406}" type="presParOf" srcId="{03B2F552-96CC-40A0-9A15-516C8B558D82}" destId="{B792BC16-38B3-4483-B2B8-2C3D6FE598D0}" srcOrd="1" destOrd="0" presId="urn:microsoft.com/office/officeart/2005/8/layout/hProcess9"/>
    <dgm:cxn modelId="{57A33805-A3C1-4339-B000-DE367A556725}" type="presParOf" srcId="{03B2F552-96CC-40A0-9A15-516C8B558D82}" destId="{395AFC97-54F7-4A8F-BB55-92C2296399BB}" srcOrd="2" destOrd="0" presId="urn:microsoft.com/office/officeart/2005/8/layout/hProcess9"/>
    <dgm:cxn modelId="{1A9FBC4B-4428-4C75-8CA4-6A7EE78448A9}" type="presParOf" srcId="{03B2F552-96CC-40A0-9A15-516C8B558D82}" destId="{673C24A6-907E-4423-BACF-4BE78DB36B50}" srcOrd="3" destOrd="0" presId="urn:microsoft.com/office/officeart/2005/8/layout/hProcess9"/>
    <dgm:cxn modelId="{08A4452B-B87E-41B6-94E5-0783CA87F05A}" type="presParOf" srcId="{03B2F552-96CC-40A0-9A15-516C8B558D82}" destId="{C13530CF-7B50-4449-9A93-493644FB279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8439E-6684-4300-8FDE-724EDFE51DE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BE351CE-279B-474C-B9CF-29FF9EFDEE7F}">
      <dgm:prSet phldrT="[Text]"/>
      <dgm:spPr/>
      <dgm:t>
        <a:bodyPr/>
        <a:lstStyle/>
        <a:p>
          <a:r>
            <a:rPr lang="en-GB" dirty="0"/>
            <a:t>Quality of new programme</a:t>
          </a:r>
          <a:endParaRPr lang="en-US" dirty="0"/>
        </a:p>
      </dgm:t>
    </dgm:pt>
    <dgm:pt modelId="{54378E15-C01E-4E16-8728-241410B70E7E}" type="parTrans" cxnId="{4E8C465E-5CAD-4F4D-A178-86C2792A8206}">
      <dgm:prSet/>
      <dgm:spPr/>
      <dgm:t>
        <a:bodyPr/>
        <a:lstStyle/>
        <a:p>
          <a:endParaRPr lang="en-US"/>
        </a:p>
      </dgm:t>
    </dgm:pt>
    <dgm:pt modelId="{DAA896D0-924C-46AE-8301-2A15B3F7DFC0}" type="sibTrans" cxnId="{4E8C465E-5CAD-4F4D-A178-86C2792A8206}">
      <dgm:prSet/>
      <dgm:spPr/>
      <dgm:t>
        <a:bodyPr/>
        <a:lstStyle/>
        <a:p>
          <a:endParaRPr lang="en-US"/>
        </a:p>
      </dgm:t>
    </dgm:pt>
    <dgm:pt modelId="{8F714930-59D8-42BC-A4A6-0B25708C218C}">
      <dgm:prSet phldrT="[Text]"/>
      <dgm:spPr/>
      <dgm:t>
        <a:bodyPr/>
        <a:lstStyle/>
        <a:p>
          <a:r>
            <a:rPr lang="en-GB" dirty="0"/>
            <a:t>Educational expertise from MO</a:t>
          </a:r>
          <a:endParaRPr lang="en-US" dirty="0"/>
        </a:p>
      </dgm:t>
    </dgm:pt>
    <dgm:pt modelId="{AB714C94-0CAF-4BAC-8280-C0E8C41444F9}" type="parTrans" cxnId="{81F5EF56-DFCB-41FD-AEAF-57B63CFEDA76}">
      <dgm:prSet/>
      <dgm:spPr/>
      <dgm:t>
        <a:bodyPr/>
        <a:lstStyle/>
        <a:p>
          <a:endParaRPr lang="en-US"/>
        </a:p>
      </dgm:t>
    </dgm:pt>
    <dgm:pt modelId="{9C8BC0D5-E819-4357-A9FA-D3E0D49EBFC1}" type="sibTrans" cxnId="{81F5EF56-DFCB-41FD-AEAF-57B63CFEDA76}">
      <dgm:prSet/>
      <dgm:spPr/>
      <dgm:t>
        <a:bodyPr/>
        <a:lstStyle/>
        <a:p>
          <a:endParaRPr lang="en-US"/>
        </a:p>
      </dgm:t>
    </dgm:pt>
    <dgm:pt modelId="{F7F2DD77-14AB-4605-9FA0-33F428069BCC}">
      <dgm:prSet phldrT="[Text]"/>
      <dgm:spPr/>
      <dgm:t>
        <a:bodyPr/>
        <a:lstStyle/>
        <a:p>
          <a:r>
            <a:rPr lang="en-GB" dirty="0"/>
            <a:t>Establishment of good working relationships</a:t>
          </a:r>
          <a:endParaRPr lang="en-US" dirty="0"/>
        </a:p>
      </dgm:t>
    </dgm:pt>
    <dgm:pt modelId="{004D52A6-15DF-4408-AD72-CF2D86EB0B0D}" type="parTrans" cxnId="{A481984B-3CDC-4EDA-AF3A-DAF2232A22BB}">
      <dgm:prSet/>
      <dgm:spPr/>
      <dgm:t>
        <a:bodyPr/>
        <a:lstStyle/>
        <a:p>
          <a:endParaRPr lang="en-US"/>
        </a:p>
      </dgm:t>
    </dgm:pt>
    <dgm:pt modelId="{6F8734D6-023F-44AC-B4B1-5B86F788FFA4}" type="sibTrans" cxnId="{A481984B-3CDC-4EDA-AF3A-DAF2232A22BB}">
      <dgm:prSet/>
      <dgm:spPr/>
      <dgm:t>
        <a:bodyPr/>
        <a:lstStyle/>
        <a:p>
          <a:endParaRPr lang="en-US"/>
        </a:p>
      </dgm:t>
    </dgm:pt>
    <dgm:pt modelId="{FD2A7529-0EB3-4F54-AF4E-806C56AE47FF}">
      <dgm:prSet phldrT="[Text]"/>
      <dgm:spPr/>
      <dgm:t>
        <a:bodyPr/>
        <a:lstStyle/>
        <a:p>
          <a:r>
            <a:rPr lang="en-GB" dirty="0"/>
            <a:t>Partnership to ensure new programme meets standards</a:t>
          </a:r>
          <a:endParaRPr lang="en-US" dirty="0"/>
        </a:p>
      </dgm:t>
    </dgm:pt>
    <dgm:pt modelId="{E28D800E-5527-482C-9A69-3C81DE24C6C5}" type="parTrans" cxnId="{2D7959C4-F611-40C8-B913-D3C098C2A049}">
      <dgm:prSet/>
      <dgm:spPr/>
      <dgm:t>
        <a:bodyPr/>
        <a:lstStyle/>
        <a:p>
          <a:endParaRPr lang="en-US"/>
        </a:p>
      </dgm:t>
    </dgm:pt>
    <dgm:pt modelId="{BFC03CFA-388B-4817-8A99-32C29B4D3EB3}" type="sibTrans" cxnId="{2D7959C4-F611-40C8-B913-D3C098C2A049}">
      <dgm:prSet/>
      <dgm:spPr/>
      <dgm:t>
        <a:bodyPr/>
        <a:lstStyle/>
        <a:p>
          <a:endParaRPr lang="en-US"/>
        </a:p>
      </dgm:t>
    </dgm:pt>
    <dgm:pt modelId="{3D0DE073-FD07-4769-8C7B-F80735A9A819}" type="pres">
      <dgm:prSet presAssocID="{68F8439E-6684-4300-8FDE-724EDFE51DE9}" presName="cycle" presStyleCnt="0">
        <dgm:presLayoutVars>
          <dgm:chMax val="1"/>
          <dgm:dir/>
          <dgm:animLvl val="ctr"/>
          <dgm:resizeHandles val="exact"/>
        </dgm:presLayoutVars>
      </dgm:prSet>
      <dgm:spPr/>
    </dgm:pt>
    <dgm:pt modelId="{49300617-4369-48E7-B361-6142D51685C5}" type="pres">
      <dgm:prSet presAssocID="{BBE351CE-279B-474C-B9CF-29FF9EFDEE7F}" presName="centerShape" presStyleLbl="node0" presStyleIdx="0" presStyleCnt="1"/>
      <dgm:spPr/>
    </dgm:pt>
    <dgm:pt modelId="{B8B5C581-B015-43F8-B4AF-FEC6D9ABA82F}" type="pres">
      <dgm:prSet presAssocID="{AB714C94-0CAF-4BAC-8280-C0E8C41444F9}" presName="parTrans" presStyleLbl="bgSibTrans2D1" presStyleIdx="0" presStyleCnt="3"/>
      <dgm:spPr/>
    </dgm:pt>
    <dgm:pt modelId="{E46656E0-2FE2-4DF1-98BE-9B5B1DBA3993}" type="pres">
      <dgm:prSet presAssocID="{8F714930-59D8-42BC-A4A6-0B25708C218C}" presName="node" presStyleLbl="node1" presStyleIdx="0" presStyleCnt="3">
        <dgm:presLayoutVars>
          <dgm:bulletEnabled val="1"/>
        </dgm:presLayoutVars>
      </dgm:prSet>
      <dgm:spPr/>
    </dgm:pt>
    <dgm:pt modelId="{4C1FE3A3-F3CE-4EAA-A2E1-4B6DC7A3DCB0}" type="pres">
      <dgm:prSet presAssocID="{004D52A6-15DF-4408-AD72-CF2D86EB0B0D}" presName="parTrans" presStyleLbl="bgSibTrans2D1" presStyleIdx="1" presStyleCnt="3"/>
      <dgm:spPr/>
    </dgm:pt>
    <dgm:pt modelId="{DB9F2ECE-1038-4A88-9FEE-77B10EF00000}" type="pres">
      <dgm:prSet presAssocID="{F7F2DD77-14AB-4605-9FA0-33F428069BCC}" presName="node" presStyleLbl="node1" presStyleIdx="1" presStyleCnt="3">
        <dgm:presLayoutVars>
          <dgm:bulletEnabled val="1"/>
        </dgm:presLayoutVars>
      </dgm:prSet>
      <dgm:spPr/>
    </dgm:pt>
    <dgm:pt modelId="{157DC0DE-1B7A-45C5-863C-440FFC006FE8}" type="pres">
      <dgm:prSet presAssocID="{E28D800E-5527-482C-9A69-3C81DE24C6C5}" presName="parTrans" presStyleLbl="bgSibTrans2D1" presStyleIdx="2" presStyleCnt="3"/>
      <dgm:spPr/>
    </dgm:pt>
    <dgm:pt modelId="{A0CAC8E0-70A7-4E17-B166-CA4539F01B07}" type="pres">
      <dgm:prSet presAssocID="{FD2A7529-0EB3-4F54-AF4E-806C56AE47FF}" presName="node" presStyleLbl="node1" presStyleIdx="2" presStyleCnt="3">
        <dgm:presLayoutVars>
          <dgm:bulletEnabled val="1"/>
        </dgm:presLayoutVars>
      </dgm:prSet>
      <dgm:spPr/>
    </dgm:pt>
  </dgm:ptLst>
  <dgm:cxnLst>
    <dgm:cxn modelId="{6745C10C-B963-4EE5-91A0-764BFFBD0B2D}" type="presOf" srcId="{FD2A7529-0EB3-4F54-AF4E-806C56AE47FF}" destId="{A0CAC8E0-70A7-4E17-B166-CA4539F01B07}" srcOrd="0" destOrd="0" presId="urn:microsoft.com/office/officeart/2005/8/layout/radial4"/>
    <dgm:cxn modelId="{47E1F91C-A46A-4CA9-9A65-70EF31713810}" type="presOf" srcId="{E28D800E-5527-482C-9A69-3C81DE24C6C5}" destId="{157DC0DE-1B7A-45C5-863C-440FFC006FE8}" srcOrd="0" destOrd="0" presId="urn:microsoft.com/office/officeart/2005/8/layout/radial4"/>
    <dgm:cxn modelId="{53199F28-C48D-406E-8044-673358F21E09}" type="presOf" srcId="{004D52A6-15DF-4408-AD72-CF2D86EB0B0D}" destId="{4C1FE3A3-F3CE-4EAA-A2E1-4B6DC7A3DCB0}" srcOrd="0" destOrd="0" presId="urn:microsoft.com/office/officeart/2005/8/layout/radial4"/>
    <dgm:cxn modelId="{3BAA3636-C2E0-4868-ABFF-1298973BF608}" type="presOf" srcId="{AB714C94-0CAF-4BAC-8280-C0E8C41444F9}" destId="{B8B5C581-B015-43F8-B4AF-FEC6D9ABA82F}" srcOrd="0" destOrd="0" presId="urn:microsoft.com/office/officeart/2005/8/layout/radial4"/>
    <dgm:cxn modelId="{A481984B-3CDC-4EDA-AF3A-DAF2232A22BB}" srcId="{BBE351CE-279B-474C-B9CF-29FF9EFDEE7F}" destId="{F7F2DD77-14AB-4605-9FA0-33F428069BCC}" srcOrd="1" destOrd="0" parTransId="{004D52A6-15DF-4408-AD72-CF2D86EB0B0D}" sibTransId="{6F8734D6-023F-44AC-B4B1-5B86F788FFA4}"/>
    <dgm:cxn modelId="{81F5EF56-DFCB-41FD-AEAF-57B63CFEDA76}" srcId="{BBE351CE-279B-474C-B9CF-29FF9EFDEE7F}" destId="{8F714930-59D8-42BC-A4A6-0B25708C218C}" srcOrd="0" destOrd="0" parTransId="{AB714C94-0CAF-4BAC-8280-C0E8C41444F9}" sibTransId="{9C8BC0D5-E819-4357-A9FA-D3E0D49EBFC1}"/>
    <dgm:cxn modelId="{4E8C465E-5CAD-4F4D-A178-86C2792A8206}" srcId="{68F8439E-6684-4300-8FDE-724EDFE51DE9}" destId="{BBE351CE-279B-474C-B9CF-29FF9EFDEE7F}" srcOrd="0" destOrd="0" parTransId="{54378E15-C01E-4E16-8728-241410B70E7E}" sibTransId="{DAA896D0-924C-46AE-8301-2A15B3F7DFC0}"/>
    <dgm:cxn modelId="{AF495A92-71B0-4F16-B90F-82B0DB6A540F}" type="presOf" srcId="{68F8439E-6684-4300-8FDE-724EDFE51DE9}" destId="{3D0DE073-FD07-4769-8C7B-F80735A9A819}" srcOrd="0" destOrd="0" presId="urn:microsoft.com/office/officeart/2005/8/layout/radial4"/>
    <dgm:cxn modelId="{5F50439D-845B-4568-B7F9-E6EEA8807CF5}" type="presOf" srcId="{F7F2DD77-14AB-4605-9FA0-33F428069BCC}" destId="{DB9F2ECE-1038-4A88-9FEE-77B10EF00000}" srcOrd="0" destOrd="0" presId="urn:microsoft.com/office/officeart/2005/8/layout/radial4"/>
    <dgm:cxn modelId="{2D7959C4-F611-40C8-B913-D3C098C2A049}" srcId="{BBE351CE-279B-474C-B9CF-29FF9EFDEE7F}" destId="{FD2A7529-0EB3-4F54-AF4E-806C56AE47FF}" srcOrd="2" destOrd="0" parTransId="{E28D800E-5527-482C-9A69-3C81DE24C6C5}" sibTransId="{BFC03CFA-388B-4817-8A99-32C29B4D3EB3}"/>
    <dgm:cxn modelId="{9B8C87D5-F9D7-4FBB-8610-7154C6049040}" type="presOf" srcId="{8F714930-59D8-42BC-A4A6-0B25708C218C}" destId="{E46656E0-2FE2-4DF1-98BE-9B5B1DBA3993}" srcOrd="0" destOrd="0" presId="urn:microsoft.com/office/officeart/2005/8/layout/radial4"/>
    <dgm:cxn modelId="{7ED5C5FA-DEB1-4838-BCAA-F575207E4C5A}" type="presOf" srcId="{BBE351CE-279B-474C-B9CF-29FF9EFDEE7F}" destId="{49300617-4369-48E7-B361-6142D51685C5}" srcOrd="0" destOrd="0" presId="urn:microsoft.com/office/officeart/2005/8/layout/radial4"/>
    <dgm:cxn modelId="{67B7F1A6-7553-408C-991A-607CDA03198E}" type="presParOf" srcId="{3D0DE073-FD07-4769-8C7B-F80735A9A819}" destId="{49300617-4369-48E7-B361-6142D51685C5}" srcOrd="0" destOrd="0" presId="urn:microsoft.com/office/officeart/2005/8/layout/radial4"/>
    <dgm:cxn modelId="{FE227BFE-9427-47A1-9420-60F26676FE3F}" type="presParOf" srcId="{3D0DE073-FD07-4769-8C7B-F80735A9A819}" destId="{B8B5C581-B015-43F8-B4AF-FEC6D9ABA82F}" srcOrd="1" destOrd="0" presId="urn:microsoft.com/office/officeart/2005/8/layout/radial4"/>
    <dgm:cxn modelId="{7584D1D0-DE70-411F-8463-AE8EED01E188}" type="presParOf" srcId="{3D0DE073-FD07-4769-8C7B-F80735A9A819}" destId="{E46656E0-2FE2-4DF1-98BE-9B5B1DBA3993}" srcOrd="2" destOrd="0" presId="urn:microsoft.com/office/officeart/2005/8/layout/radial4"/>
    <dgm:cxn modelId="{FBFFB593-694B-4A96-A950-2E751FDC19E4}" type="presParOf" srcId="{3D0DE073-FD07-4769-8C7B-F80735A9A819}" destId="{4C1FE3A3-F3CE-4EAA-A2E1-4B6DC7A3DCB0}" srcOrd="3" destOrd="0" presId="urn:microsoft.com/office/officeart/2005/8/layout/radial4"/>
    <dgm:cxn modelId="{3FBEBD30-CE69-42EE-9384-F81D5D9A09BA}" type="presParOf" srcId="{3D0DE073-FD07-4769-8C7B-F80735A9A819}" destId="{DB9F2ECE-1038-4A88-9FEE-77B10EF00000}" srcOrd="4" destOrd="0" presId="urn:microsoft.com/office/officeart/2005/8/layout/radial4"/>
    <dgm:cxn modelId="{DB599741-B049-42D0-B8C8-3C25BA61C5E4}" type="presParOf" srcId="{3D0DE073-FD07-4769-8C7B-F80735A9A819}" destId="{157DC0DE-1B7A-45C5-863C-440FFC006FE8}" srcOrd="5" destOrd="0" presId="urn:microsoft.com/office/officeart/2005/8/layout/radial4"/>
    <dgm:cxn modelId="{E0C006FF-AF5E-49A6-AFF8-991A3D9564FE}" type="presParOf" srcId="{3D0DE073-FD07-4769-8C7B-F80735A9A819}" destId="{A0CAC8E0-70A7-4E17-B166-CA4539F01B0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E82A7-F9A2-4EEB-8F14-1E9AD9DC7052}" type="doc">
      <dgm:prSet loTypeId="urn:microsoft.com/office/officeart/2005/8/layout/gear1" loCatId="cycle" qsTypeId="urn:microsoft.com/office/officeart/2005/8/quickstyle/simple1" qsCatId="simple" csTypeId="urn:microsoft.com/office/officeart/2005/8/colors/accent1_2" csCatId="accent1" phldr="1"/>
      <dgm:spPr/>
    </dgm:pt>
    <dgm:pt modelId="{5D349E6A-47A2-4C5A-B325-E693E7884118}">
      <dgm:prSet phldrT="[Text]" custT="1"/>
      <dgm:spPr/>
      <dgm:t>
        <a:bodyPr/>
        <a:lstStyle/>
        <a:p>
          <a:r>
            <a:rPr lang="en-GB" sz="1800" dirty="0"/>
            <a:t>Programme development team</a:t>
          </a:r>
          <a:endParaRPr lang="en-US" sz="1800" dirty="0"/>
        </a:p>
      </dgm:t>
    </dgm:pt>
    <dgm:pt modelId="{C54697F2-6579-4925-A3DC-B80C045F3B27}" type="parTrans" cxnId="{9DFE58C6-2650-4FE4-B327-D8D694C66CC4}">
      <dgm:prSet/>
      <dgm:spPr/>
      <dgm:t>
        <a:bodyPr/>
        <a:lstStyle/>
        <a:p>
          <a:endParaRPr lang="en-US"/>
        </a:p>
      </dgm:t>
    </dgm:pt>
    <dgm:pt modelId="{E6FA98DA-6F44-4A7D-87B4-CB1EDEE946D6}" type="sibTrans" cxnId="{9DFE58C6-2650-4FE4-B327-D8D694C66CC4}">
      <dgm:prSet/>
      <dgm:spPr/>
      <dgm:t>
        <a:bodyPr/>
        <a:lstStyle/>
        <a:p>
          <a:endParaRPr lang="en-US"/>
        </a:p>
      </dgm:t>
    </dgm:pt>
    <dgm:pt modelId="{215317CA-ECED-4588-A5A4-059BEB333A29}">
      <dgm:prSet phldrT="[Text]" custT="1"/>
      <dgm:spPr/>
      <dgm:t>
        <a:bodyPr/>
        <a:lstStyle/>
        <a:p>
          <a:r>
            <a:rPr lang="en-GB" sz="1800" dirty="0"/>
            <a:t>Independent assessor(s)</a:t>
          </a:r>
          <a:endParaRPr lang="en-US" sz="1800" dirty="0"/>
        </a:p>
      </dgm:t>
    </dgm:pt>
    <dgm:pt modelId="{A7EB1E0D-6BAC-4CF8-BDA8-EFE1F10A9AB6}" type="parTrans" cxnId="{62D0CF70-7832-4843-887F-F9485CDCFE42}">
      <dgm:prSet/>
      <dgm:spPr/>
      <dgm:t>
        <a:bodyPr/>
        <a:lstStyle/>
        <a:p>
          <a:endParaRPr lang="en-US"/>
        </a:p>
      </dgm:t>
    </dgm:pt>
    <dgm:pt modelId="{72CC32DC-B736-4B71-A8F9-F1FB1FE11ED9}" type="sibTrans" cxnId="{62D0CF70-7832-4843-887F-F9485CDCFE42}">
      <dgm:prSet/>
      <dgm:spPr/>
      <dgm:t>
        <a:bodyPr/>
        <a:lstStyle/>
        <a:p>
          <a:endParaRPr lang="en-US"/>
        </a:p>
      </dgm:t>
    </dgm:pt>
    <dgm:pt modelId="{EE61D285-43EF-4D4A-8746-309B258C7A15}">
      <dgm:prSet phldrT="[Text]" custT="1"/>
      <dgm:spPr/>
      <dgm:t>
        <a:bodyPr/>
        <a:lstStyle/>
        <a:p>
          <a:r>
            <a:rPr lang="en-GB" sz="1800" dirty="0"/>
            <a:t>Educational committee of MO</a:t>
          </a:r>
          <a:endParaRPr lang="en-US" sz="1800" dirty="0"/>
        </a:p>
      </dgm:t>
    </dgm:pt>
    <dgm:pt modelId="{06D2A2B8-3180-49ED-AD84-B7C521EBD3C7}" type="parTrans" cxnId="{B5E08731-44BF-4971-AC8E-CA80BBA65F8A}">
      <dgm:prSet/>
      <dgm:spPr/>
      <dgm:t>
        <a:bodyPr/>
        <a:lstStyle/>
        <a:p>
          <a:endParaRPr lang="en-US"/>
        </a:p>
      </dgm:t>
    </dgm:pt>
    <dgm:pt modelId="{8A1149AC-035D-4573-9027-A3CF1BE20468}" type="sibTrans" cxnId="{B5E08731-44BF-4971-AC8E-CA80BBA65F8A}">
      <dgm:prSet/>
      <dgm:spPr/>
      <dgm:t>
        <a:bodyPr/>
        <a:lstStyle/>
        <a:p>
          <a:endParaRPr lang="en-US"/>
        </a:p>
      </dgm:t>
    </dgm:pt>
    <dgm:pt modelId="{884CC46A-B4BE-4C86-BD35-D8E1FBF08737}" type="pres">
      <dgm:prSet presAssocID="{64DE82A7-F9A2-4EEB-8F14-1E9AD9DC7052}" presName="composite" presStyleCnt="0">
        <dgm:presLayoutVars>
          <dgm:chMax val="3"/>
          <dgm:animLvl val="lvl"/>
          <dgm:resizeHandles val="exact"/>
        </dgm:presLayoutVars>
      </dgm:prSet>
      <dgm:spPr/>
    </dgm:pt>
    <dgm:pt modelId="{EFFF0B8E-5B25-423D-90B0-1739DCF78DCF}" type="pres">
      <dgm:prSet presAssocID="{5D349E6A-47A2-4C5A-B325-E693E7884118}" presName="gear1" presStyleLbl="node1" presStyleIdx="0" presStyleCnt="3">
        <dgm:presLayoutVars>
          <dgm:chMax val="1"/>
          <dgm:bulletEnabled val="1"/>
        </dgm:presLayoutVars>
      </dgm:prSet>
      <dgm:spPr/>
    </dgm:pt>
    <dgm:pt modelId="{2DFFC4F7-185D-470D-B8FD-444B2CF5E170}" type="pres">
      <dgm:prSet presAssocID="{5D349E6A-47A2-4C5A-B325-E693E7884118}" presName="gear1srcNode" presStyleLbl="node1" presStyleIdx="0" presStyleCnt="3"/>
      <dgm:spPr/>
    </dgm:pt>
    <dgm:pt modelId="{9E0C8C09-1888-4863-81B8-9FDECB81F189}" type="pres">
      <dgm:prSet presAssocID="{5D349E6A-47A2-4C5A-B325-E693E7884118}" presName="gear1dstNode" presStyleLbl="node1" presStyleIdx="0" presStyleCnt="3"/>
      <dgm:spPr/>
    </dgm:pt>
    <dgm:pt modelId="{10445302-07F7-4668-B6E5-620A41D1A342}" type="pres">
      <dgm:prSet presAssocID="{215317CA-ECED-4588-A5A4-059BEB333A29}" presName="gear2" presStyleLbl="node1" presStyleIdx="1" presStyleCnt="3" custScaleX="144558" custScaleY="143713">
        <dgm:presLayoutVars>
          <dgm:chMax val="1"/>
          <dgm:bulletEnabled val="1"/>
        </dgm:presLayoutVars>
      </dgm:prSet>
      <dgm:spPr/>
    </dgm:pt>
    <dgm:pt modelId="{C27B8DE3-43CF-4911-9767-9BD41F65AD86}" type="pres">
      <dgm:prSet presAssocID="{215317CA-ECED-4588-A5A4-059BEB333A29}" presName="gear2srcNode" presStyleLbl="node1" presStyleIdx="1" presStyleCnt="3"/>
      <dgm:spPr/>
    </dgm:pt>
    <dgm:pt modelId="{A4C08CE7-A5C0-4C53-8B9D-3DB15F7100CF}" type="pres">
      <dgm:prSet presAssocID="{215317CA-ECED-4588-A5A4-059BEB333A29}" presName="gear2dstNode" presStyleLbl="node1" presStyleIdx="1" presStyleCnt="3"/>
      <dgm:spPr/>
    </dgm:pt>
    <dgm:pt modelId="{CF81397B-FFC4-49AB-A918-55152600B68E}" type="pres">
      <dgm:prSet presAssocID="{EE61D285-43EF-4D4A-8746-309B258C7A15}" presName="gear3" presStyleLbl="node1" presStyleIdx="2" presStyleCnt="3" custScaleX="124035" custScaleY="132683"/>
      <dgm:spPr/>
    </dgm:pt>
    <dgm:pt modelId="{E43A0888-84AB-4221-A8AA-DE8B00364C40}" type="pres">
      <dgm:prSet presAssocID="{EE61D285-43EF-4D4A-8746-309B258C7A15}" presName="gear3tx" presStyleLbl="node1" presStyleIdx="2" presStyleCnt="3">
        <dgm:presLayoutVars>
          <dgm:chMax val="1"/>
          <dgm:bulletEnabled val="1"/>
        </dgm:presLayoutVars>
      </dgm:prSet>
      <dgm:spPr/>
    </dgm:pt>
    <dgm:pt modelId="{14E25199-7BC3-4919-A01E-5542D3315434}" type="pres">
      <dgm:prSet presAssocID="{EE61D285-43EF-4D4A-8746-309B258C7A15}" presName="gear3srcNode" presStyleLbl="node1" presStyleIdx="2" presStyleCnt="3"/>
      <dgm:spPr/>
    </dgm:pt>
    <dgm:pt modelId="{FCA943F5-4444-45C0-B12D-3D25EA0D4386}" type="pres">
      <dgm:prSet presAssocID="{EE61D285-43EF-4D4A-8746-309B258C7A15}" presName="gear3dstNode" presStyleLbl="node1" presStyleIdx="2" presStyleCnt="3"/>
      <dgm:spPr/>
    </dgm:pt>
    <dgm:pt modelId="{F85840FE-E4C0-4C40-9382-B14E9A410223}" type="pres">
      <dgm:prSet presAssocID="{E6FA98DA-6F44-4A7D-87B4-CB1EDEE946D6}" presName="connector1" presStyleLbl="sibTrans2D1" presStyleIdx="0" presStyleCnt="3"/>
      <dgm:spPr/>
    </dgm:pt>
    <dgm:pt modelId="{F277E9EB-3AAE-4222-8C80-D3B6B31472FC}" type="pres">
      <dgm:prSet presAssocID="{72CC32DC-B736-4B71-A8F9-F1FB1FE11ED9}" presName="connector2" presStyleLbl="sibTrans2D1" presStyleIdx="1" presStyleCnt="3"/>
      <dgm:spPr/>
    </dgm:pt>
    <dgm:pt modelId="{2412D749-1DC8-45C8-B13D-0C9F008CB9E4}" type="pres">
      <dgm:prSet presAssocID="{8A1149AC-035D-4573-9027-A3CF1BE20468}" presName="connector3" presStyleLbl="sibTrans2D1" presStyleIdx="2" presStyleCnt="3"/>
      <dgm:spPr/>
    </dgm:pt>
  </dgm:ptLst>
  <dgm:cxnLst>
    <dgm:cxn modelId="{F3C01A09-4692-472E-8D11-A42540AE9851}" type="presOf" srcId="{E6FA98DA-6F44-4A7D-87B4-CB1EDEE946D6}" destId="{F85840FE-E4C0-4C40-9382-B14E9A410223}" srcOrd="0" destOrd="0" presId="urn:microsoft.com/office/officeart/2005/8/layout/gear1"/>
    <dgm:cxn modelId="{428CFA27-2F53-4D71-B2D6-899321993317}" type="presOf" srcId="{72CC32DC-B736-4B71-A8F9-F1FB1FE11ED9}" destId="{F277E9EB-3AAE-4222-8C80-D3B6B31472FC}" srcOrd="0" destOrd="0" presId="urn:microsoft.com/office/officeart/2005/8/layout/gear1"/>
    <dgm:cxn modelId="{B5E08731-44BF-4971-AC8E-CA80BBA65F8A}" srcId="{64DE82A7-F9A2-4EEB-8F14-1E9AD9DC7052}" destId="{EE61D285-43EF-4D4A-8746-309B258C7A15}" srcOrd="2" destOrd="0" parTransId="{06D2A2B8-3180-49ED-AD84-B7C521EBD3C7}" sibTransId="{8A1149AC-035D-4573-9027-A3CF1BE20468}"/>
    <dgm:cxn modelId="{62D0CF70-7832-4843-887F-F9485CDCFE42}" srcId="{64DE82A7-F9A2-4EEB-8F14-1E9AD9DC7052}" destId="{215317CA-ECED-4588-A5A4-059BEB333A29}" srcOrd="1" destOrd="0" parTransId="{A7EB1E0D-6BAC-4CF8-BDA8-EFE1F10A9AB6}" sibTransId="{72CC32DC-B736-4B71-A8F9-F1FB1FE11ED9}"/>
    <dgm:cxn modelId="{60281A8C-06A1-4DB2-B995-F760F27B2B9A}" type="presOf" srcId="{EE61D285-43EF-4D4A-8746-309B258C7A15}" destId="{14E25199-7BC3-4919-A01E-5542D3315434}" srcOrd="2" destOrd="0" presId="urn:microsoft.com/office/officeart/2005/8/layout/gear1"/>
    <dgm:cxn modelId="{F8A9DAA7-262E-48F0-8038-45A8A9F8A100}" type="presOf" srcId="{5D349E6A-47A2-4C5A-B325-E693E7884118}" destId="{EFFF0B8E-5B25-423D-90B0-1739DCF78DCF}" srcOrd="0" destOrd="0" presId="urn:microsoft.com/office/officeart/2005/8/layout/gear1"/>
    <dgm:cxn modelId="{72EFF5A9-8FE2-4480-B816-EBE337637C34}" type="presOf" srcId="{215317CA-ECED-4588-A5A4-059BEB333A29}" destId="{10445302-07F7-4668-B6E5-620A41D1A342}" srcOrd="0" destOrd="0" presId="urn:microsoft.com/office/officeart/2005/8/layout/gear1"/>
    <dgm:cxn modelId="{E71F7DAE-1C9B-432E-84BF-8BC1E4D6D2CA}" type="presOf" srcId="{215317CA-ECED-4588-A5A4-059BEB333A29}" destId="{C27B8DE3-43CF-4911-9767-9BD41F65AD86}" srcOrd="1" destOrd="0" presId="urn:microsoft.com/office/officeart/2005/8/layout/gear1"/>
    <dgm:cxn modelId="{C9B80BB3-DDF2-44C6-B88A-F78A576FFF0D}" type="presOf" srcId="{64DE82A7-F9A2-4EEB-8F14-1E9AD9DC7052}" destId="{884CC46A-B4BE-4C86-BD35-D8E1FBF08737}" srcOrd="0" destOrd="0" presId="urn:microsoft.com/office/officeart/2005/8/layout/gear1"/>
    <dgm:cxn modelId="{C0F9F7C2-4323-45D5-953F-9D612A0D5A2D}" type="presOf" srcId="{215317CA-ECED-4588-A5A4-059BEB333A29}" destId="{A4C08CE7-A5C0-4C53-8B9D-3DB15F7100CF}" srcOrd="2" destOrd="0" presId="urn:microsoft.com/office/officeart/2005/8/layout/gear1"/>
    <dgm:cxn modelId="{487314C3-DD9D-4A40-9D8B-9CF2CEF62891}" type="presOf" srcId="{5D349E6A-47A2-4C5A-B325-E693E7884118}" destId="{9E0C8C09-1888-4863-81B8-9FDECB81F189}" srcOrd="2" destOrd="0" presId="urn:microsoft.com/office/officeart/2005/8/layout/gear1"/>
    <dgm:cxn modelId="{9DFE58C6-2650-4FE4-B327-D8D694C66CC4}" srcId="{64DE82A7-F9A2-4EEB-8F14-1E9AD9DC7052}" destId="{5D349E6A-47A2-4C5A-B325-E693E7884118}" srcOrd="0" destOrd="0" parTransId="{C54697F2-6579-4925-A3DC-B80C045F3B27}" sibTransId="{E6FA98DA-6F44-4A7D-87B4-CB1EDEE946D6}"/>
    <dgm:cxn modelId="{5D2FA7CD-DFD3-465A-85BA-D09ACBCA6376}" type="presOf" srcId="{EE61D285-43EF-4D4A-8746-309B258C7A15}" destId="{FCA943F5-4444-45C0-B12D-3D25EA0D4386}" srcOrd="3" destOrd="0" presId="urn:microsoft.com/office/officeart/2005/8/layout/gear1"/>
    <dgm:cxn modelId="{79FD61DF-5F85-4FAA-977F-5EBD5D77EE7F}" type="presOf" srcId="{EE61D285-43EF-4D4A-8746-309B258C7A15}" destId="{CF81397B-FFC4-49AB-A918-55152600B68E}" srcOrd="0" destOrd="0" presId="urn:microsoft.com/office/officeart/2005/8/layout/gear1"/>
    <dgm:cxn modelId="{924642F9-6436-420E-9A0B-0B8899C89DEA}" type="presOf" srcId="{EE61D285-43EF-4D4A-8746-309B258C7A15}" destId="{E43A0888-84AB-4221-A8AA-DE8B00364C40}" srcOrd="1" destOrd="0" presId="urn:microsoft.com/office/officeart/2005/8/layout/gear1"/>
    <dgm:cxn modelId="{2F34E8FB-0B05-4F6B-982C-49ECA12F79A7}" type="presOf" srcId="{8A1149AC-035D-4573-9027-A3CF1BE20468}" destId="{2412D749-1DC8-45C8-B13D-0C9F008CB9E4}" srcOrd="0" destOrd="0" presId="urn:microsoft.com/office/officeart/2005/8/layout/gear1"/>
    <dgm:cxn modelId="{7B09A0FF-F79A-4797-B176-E36B7F1CA2F6}" type="presOf" srcId="{5D349E6A-47A2-4C5A-B325-E693E7884118}" destId="{2DFFC4F7-185D-470D-B8FD-444B2CF5E170}" srcOrd="1" destOrd="0" presId="urn:microsoft.com/office/officeart/2005/8/layout/gear1"/>
    <dgm:cxn modelId="{55A22383-5C6F-4417-8B4D-5C2F232BF401}" type="presParOf" srcId="{884CC46A-B4BE-4C86-BD35-D8E1FBF08737}" destId="{EFFF0B8E-5B25-423D-90B0-1739DCF78DCF}" srcOrd="0" destOrd="0" presId="urn:microsoft.com/office/officeart/2005/8/layout/gear1"/>
    <dgm:cxn modelId="{C79400A6-6F15-4B8E-AFC9-50E434D60276}" type="presParOf" srcId="{884CC46A-B4BE-4C86-BD35-D8E1FBF08737}" destId="{2DFFC4F7-185D-470D-B8FD-444B2CF5E170}" srcOrd="1" destOrd="0" presId="urn:microsoft.com/office/officeart/2005/8/layout/gear1"/>
    <dgm:cxn modelId="{7A8C549A-2C33-4C04-9C84-B4C9B8B265A8}" type="presParOf" srcId="{884CC46A-B4BE-4C86-BD35-D8E1FBF08737}" destId="{9E0C8C09-1888-4863-81B8-9FDECB81F189}" srcOrd="2" destOrd="0" presId="urn:microsoft.com/office/officeart/2005/8/layout/gear1"/>
    <dgm:cxn modelId="{8DEA5FDA-972E-4D66-AE01-4487E13239EA}" type="presParOf" srcId="{884CC46A-B4BE-4C86-BD35-D8E1FBF08737}" destId="{10445302-07F7-4668-B6E5-620A41D1A342}" srcOrd="3" destOrd="0" presId="urn:microsoft.com/office/officeart/2005/8/layout/gear1"/>
    <dgm:cxn modelId="{7377F840-8CEB-457D-A253-EDDE86A75E87}" type="presParOf" srcId="{884CC46A-B4BE-4C86-BD35-D8E1FBF08737}" destId="{C27B8DE3-43CF-4911-9767-9BD41F65AD86}" srcOrd="4" destOrd="0" presId="urn:microsoft.com/office/officeart/2005/8/layout/gear1"/>
    <dgm:cxn modelId="{D3BD3C35-BCE8-4911-8C5E-7AA1E57F1E0B}" type="presParOf" srcId="{884CC46A-B4BE-4C86-BD35-D8E1FBF08737}" destId="{A4C08CE7-A5C0-4C53-8B9D-3DB15F7100CF}" srcOrd="5" destOrd="0" presId="urn:microsoft.com/office/officeart/2005/8/layout/gear1"/>
    <dgm:cxn modelId="{A6660FED-08F3-4ED0-8EB8-15C0D01D4D06}" type="presParOf" srcId="{884CC46A-B4BE-4C86-BD35-D8E1FBF08737}" destId="{CF81397B-FFC4-49AB-A918-55152600B68E}" srcOrd="6" destOrd="0" presId="urn:microsoft.com/office/officeart/2005/8/layout/gear1"/>
    <dgm:cxn modelId="{BC95E600-1D93-4592-BB57-E4CEECC076D2}" type="presParOf" srcId="{884CC46A-B4BE-4C86-BD35-D8E1FBF08737}" destId="{E43A0888-84AB-4221-A8AA-DE8B00364C40}" srcOrd="7" destOrd="0" presId="urn:microsoft.com/office/officeart/2005/8/layout/gear1"/>
    <dgm:cxn modelId="{E091C442-53E9-40BB-A1F7-9EBA390BEB60}" type="presParOf" srcId="{884CC46A-B4BE-4C86-BD35-D8E1FBF08737}" destId="{14E25199-7BC3-4919-A01E-5542D3315434}" srcOrd="8" destOrd="0" presId="urn:microsoft.com/office/officeart/2005/8/layout/gear1"/>
    <dgm:cxn modelId="{1A3759E7-B1F2-4CE1-B659-034C23AFADCC}" type="presParOf" srcId="{884CC46A-B4BE-4C86-BD35-D8E1FBF08737}" destId="{FCA943F5-4444-45C0-B12D-3D25EA0D4386}" srcOrd="9" destOrd="0" presId="urn:microsoft.com/office/officeart/2005/8/layout/gear1"/>
    <dgm:cxn modelId="{7DA9D5F8-D0E0-415C-82C9-9ABCAE79B108}" type="presParOf" srcId="{884CC46A-B4BE-4C86-BD35-D8E1FBF08737}" destId="{F85840FE-E4C0-4C40-9382-B14E9A410223}" srcOrd="10" destOrd="0" presId="urn:microsoft.com/office/officeart/2005/8/layout/gear1"/>
    <dgm:cxn modelId="{BB6E76C5-A38E-48A8-ABED-C0F58E4C10FF}" type="presParOf" srcId="{884CC46A-B4BE-4C86-BD35-D8E1FBF08737}" destId="{F277E9EB-3AAE-4222-8C80-D3B6B31472FC}" srcOrd="11" destOrd="0" presId="urn:microsoft.com/office/officeart/2005/8/layout/gear1"/>
    <dgm:cxn modelId="{E26FC9B8-8D3F-4D70-B9B8-0F949231584D}" type="presParOf" srcId="{884CC46A-B4BE-4C86-BD35-D8E1FBF08737}" destId="{2412D749-1DC8-45C8-B13D-0C9F008CB9E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FC8520-7FDD-4B44-A281-B51A88C3FFA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ACA2CCE-D242-4A98-A284-1D6D14ED63FF}">
      <dgm:prSet phldrT="[Text]"/>
      <dgm:spPr/>
      <dgm:t>
        <a:bodyPr/>
        <a:lstStyle/>
        <a:p>
          <a:r>
            <a:rPr lang="en-GB" dirty="0"/>
            <a:t>Confirm to programme that standards are met</a:t>
          </a:r>
          <a:endParaRPr lang="en-US" dirty="0"/>
        </a:p>
      </dgm:t>
    </dgm:pt>
    <dgm:pt modelId="{55EA9B0E-2722-4BF8-BC48-8E708C1F0BC6}" type="parTrans" cxnId="{520C4EFB-837C-4798-9CE6-297BF2E574C4}">
      <dgm:prSet/>
      <dgm:spPr/>
      <dgm:t>
        <a:bodyPr/>
        <a:lstStyle/>
        <a:p>
          <a:endParaRPr lang="en-US"/>
        </a:p>
      </dgm:t>
    </dgm:pt>
    <dgm:pt modelId="{03BF5504-351A-48E7-864E-1D59B6B8A102}" type="sibTrans" cxnId="{520C4EFB-837C-4798-9CE6-297BF2E574C4}">
      <dgm:prSet/>
      <dgm:spPr/>
      <dgm:t>
        <a:bodyPr/>
        <a:lstStyle/>
        <a:p>
          <a:endParaRPr lang="en-US" dirty="0"/>
        </a:p>
      </dgm:t>
    </dgm:pt>
    <dgm:pt modelId="{251D7840-7D1B-4B8B-A278-3A82B9E303AD}">
      <dgm:prSet phldrT="[Text]"/>
      <dgm:spPr/>
      <dgm:t>
        <a:bodyPr/>
        <a:lstStyle/>
        <a:p>
          <a:r>
            <a:rPr lang="en-GB" dirty="0"/>
            <a:t>Appointment of EA to evaluate ongoing quality</a:t>
          </a:r>
          <a:endParaRPr lang="en-US" dirty="0"/>
        </a:p>
      </dgm:t>
    </dgm:pt>
    <dgm:pt modelId="{A6F4BF20-763D-4C58-89F3-7CCFE5E71073}" type="parTrans" cxnId="{F2BADB08-19E0-45C4-A917-C285766B2A33}">
      <dgm:prSet/>
      <dgm:spPr/>
      <dgm:t>
        <a:bodyPr/>
        <a:lstStyle/>
        <a:p>
          <a:endParaRPr lang="en-US"/>
        </a:p>
      </dgm:t>
    </dgm:pt>
    <dgm:pt modelId="{4375BE4D-20BB-45F5-8A5D-BE51E20EBAC4}" type="sibTrans" cxnId="{F2BADB08-19E0-45C4-A917-C285766B2A33}">
      <dgm:prSet/>
      <dgm:spPr/>
      <dgm:t>
        <a:bodyPr/>
        <a:lstStyle/>
        <a:p>
          <a:endParaRPr lang="en-US" dirty="0"/>
        </a:p>
      </dgm:t>
    </dgm:pt>
    <dgm:pt modelId="{AEFB2F32-D003-43C8-A685-001060229B36}">
      <dgm:prSet phldrT="[Text]"/>
      <dgm:spPr/>
      <dgm:t>
        <a:bodyPr/>
        <a:lstStyle/>
        <a:p>
          <a:r>
            <a:rPr lang="en-GB" dirty="0"/>
            <a:t>Include detail of all processes in next International Monitoring submission i.e. evidence of new programme meeting standards</a:t>
          </a:r>
          <a:endParaRPr lang="en-US" dirty="0"/>
        </a:p>
      </dgm:t>
    </dgm:pt>
    <dgm:pt modelId="{D5552C3E-2933-4712-94D8-53CA5D6D521D}" type="parTrans" cxnId="{FD20E18A-E99F-4BC5-8BE0-B138BA38EB87}">
      <dgm:prSet/>
      <dgm:spPr/>
      <dgm:t>
        <a:bodyPr/>
        <a:lstStyle/>
        <a:p>
          <a:endParaRPr lang="en-US"/>
        </a:p>
      </dgm:t>
    </dgm:pt>
    <dgm:pt modelId="{9DD41D78-1167-4003-8DB2-8636A1FB38E8}" type="sibTrans" cxnId="{FD20E18A-E99F-4BC5-8BE0-B138BA38EB87}">
      <dgm:prSet/>
      <dgm:spPr/>
      <dgm:t>
        <a:bodyPr/>
        <a:lstStyle/>
        <a:p>
          <a:endParaRPr lang="en-US"/>
        </a:p>
      </dgm:t>
    </dgm:pt>
    <dgm:pt modelId="{1043E053-7A33-4F14-A99B-82D7999B1A46}" type="pres">
      <dgm:prSet presAssocID="{D9FC8520-7FDD-4B44-A281-B51A88C3FFA7}" presName="outerComposite" presStyleCnt="0">
        <dgm:presLayoutVars>
          <dgm:chMax val="5"/>
          <dgm:dir/>
          <dgm:resizeHandles val="exact"/>
        </dgm:presLayoutVars>
      </dgm:prSet>
      <dgm:spPr/>
    </dgm:pt>
    <dgm:pt modelId="{1288359C-2AB6-4158-A369-671F762E1D6A}" type="pres">
      <dgm:prSet presAssocID="{D9FC8520-7FDD-4B44-A281-B51A88C3FFA7}" presName="dummyMaxCanvas" presStyleCnt="0">
        <dgm:presLayoutVars/>
      </dgm:prSet>
      <dgm:spPr/>
    </dgm:pt>
    <dgm:pt modelId="{F2C127EA-1E6C-4F10-9370-FDAFC323BCBA}" type="pres">
      <dgm:prSet presAssocID="{D9FC8520-7FDD-4B44-A281-B51A88C3FFA7}" presName="ThreeNodes_1" presStyleLbl="node1" presStyleIdx="0" presStyleCnt="3">
        <dgm:presLayoutVars>
          <dgm:bulletEnabled val="1"/>
        </dgm:presLayoutVars>
      </dgm:prSet>
      <dgm:spPr/>
    </dgm:pt>
    <dgm:pt modelId="{7B8012CA-6570-4CA8-AF51-B8A1F7FC534D}" type="pres">
      <dgm:prSet presAssocID="{D9FC8520-7FDD-4B44-A281-B51A88C3FFA7}" presName="ThreeNodes_2" presStyleLbl="node1" presStyleIdx="1" presStyleCnt="3">
        <dgm:presLayoutVars>
          <dgm:bulletEnabled val="1"/>
        </dgm:presLayoutVars>
      </dgm:prSet>
      <dgm:spPr/>
    </dgm:pt>
    <dgm:pt modelId="{D54D1E6A-832E-4F54-BD95-017504B2BB52}" type="pres">
      <dgm:prSet presAssocID="{D9FC8520-7FDD-4B44-A281-B51A88C3FFA7}" presName="ThreeNodes_3" presStyleLbl="node1" presStyleIdx="2" presStyleCnt="3">
        <dgm:presLayoutVars>
          <dgm:bulletEnabled val="1"/>
        </dgm:presLayoutVars>
      </dgm:prSet>
      <dgm:spPr/>
    </dgm:pt>
    <dgm:pt modelId="{00A45BBC-E583-4CD6-9037-C1CB64B5E930}" type="pres">
      <dgm:prSet presAssocID="{D9FC8520-7FDD-4B44-A281-B51A88C3FFA7}" presName="ThreeConn_1-2" presStyleLbl="fgAccFollowNode1" presStyleIdx="0" presStyleCnt="2">
        <dgm:presLayoutVars>
          <dgm:bulletEnabled val="1"/>
        </dgm:presLayoutVars>
      </dgm:prSet>
      <dgm:spPr/>
    </dgm:pt>
    <dgm:pt modelId="{01AD1F87-723F-420F-9D60-BC20465FDBEB}" type="pres">
      <dgm:prSet presAssocID="{D9FC8520-7FDD-4B44-A281-B51A88C3FFA7}" presName="ThreeConn_2-3" presStyleLbl="fgAccFollowNode1" presStyleIdx="1" presStyleCnt="2">
        <dgm:presLayoutVars>
          <dgm:bulletEnabled val="1"/>
        </dgm:presLayoutVars>
      </dgm:prSet>
      <dgm:spPr/>
    </dgm:pt>
    <dgm:pt modelId="{4243FF1D-B8C5-49D8-8017-74FADAEAE575}" type="pres">
      <dgm:prSet presAssocID="{D9FC8520-7FDD-4B44-A281-B51A88C3FFA7}" presName="ThreeNodes_1_text" presStyleLbl="node1" presStyleIdx="2" presStyleCnt="3">
        <dgm:presLayoutVars>
          <dgm:bulletEnabled val="1"/>
        </dgm:presLayoutVars>
      </dgm:prSet>
      <dgm:spPr/>
    </dgm:pt>
    <dgm:pt modelId="{10060564-7D7C-4D19-835A-41AB666A3484}" type="pres">
      <dgm:prSet presAssocID="{D9FC8520-7FDD-4B44-A281-B51A88C3FFA7}" presName="ThreeNodes_2_text" presStyleLbl="node1" presStyleIdx="2" presStyleCnt="3">
        <dgm:presLayoutVars>
          <dgm:bulletEnabled val="1"/>
        </dgm:presLayoutVars>
      </dgm:prSet>
      <dgm:spPr/>
    </dgm:pt>
    <dgm:pt modelId="{1D660F1D-2A3B-4071-96A3-B6260E7C1C7F}" type="pres">
      <dgm:prSet presAssocID="{D9FC8520-7FDD-4B44-A281-B51A88C3FFA7}" presName="ThreeNodes_3_text" presStyleLbl="node1" presStyleIdx="2" presStyleCnt="3">
        <dgm:presLayoutVars>
          <dgm:bulletEnabled val="1"/>
        </dgm:presLayoutVars>
      </dgm:prSet>
      <dgm:spPr/>
    </dgm:pt>
  </dgm:ptLst>
  <dgm:cxnLst>
    <dgm:cxn modelId="{F2BADB08-19E0-45C4-A917-C285766B2A33}" srcId="{D9FC8520-7FDD-4B44-A281-B51A88C3FFA7}" destId="{251D7840-7D1B-4B8B-A278-3A82B9E303AD}" srcOrd="1" destOrd="0" parTransId="{A6F4BF20-763D-4C58-89F3-7CCFE5E71073}" sibTransId="{4375BE4D-20BB-45F5-8A5D-BE51E20EBAC4}"/>
    <dgm:cxn modelId="{EAA9E51D-E533-4D72-AF4E-AB885BCD286E}" type="presOf" srcId="{2ACA2CCE-D242-4A98-A284-1D6D14ED63FF}" destId="{4243FF1D-B8C5-49D8-8017-74FADAEAE575}" srcOrd="1" destOrd="0" presId="urn:microsoft.com/office/officeart/2005/8/layout/vProcess5"/>
    <dgm:cxn modelId="{05F21963-F320-4B46-AE03-588C6577111C}" type="presOf" srcId="{251D7840-7D1B-4B8B-A278-3A82B9E303AD}" destId="{7B8012CA-6570-4CA8-AF51-B8A1F7FC534D}" srcOrd="0" destOrd="0" presId="urn:microsoft.com/office/officeart/2005/8/layout/vProcess5"/>
    <dgm:cxn modelId="{177E7768-4B73-474E-BF89-95CEF7CFAF25}" type="presOf" srcId="{4375BE4D-20BB-45F5-8A5D-BE51E20EBAC4}" destId="{01AD1F87-723F-420F-9D60-BC20465FDBEB}" srcOrd="0" destOrd="0" presId="urn:microsoft.com/office/officeart/2005/8/layout/vProcess5"/>
    <dgm:cxn modelId="{BB427D6A-FD88-44BA-A58C-C2FF62B72B79}" type="presOf" srcId="{03BF5504-351A-48E7-864E-1D59B6B8A102}" destId="{00A45BBC-E583-4CD6-9037-C1CB64B5E930}" srcOrd="0" destOrd="0" presId="urn:microsoft.com/office/officeart/2005/8/layout/vProcess5"/>
    <dgm:cxn modelId="{C11BA973-C3EB-472F-88D1-A1F93550323A}" type="presOf" srcId="{AEFB2F32-D003-43C8-A685-001060229B36}" destId="{D54D1E6A-832E-4F54-BD95-017504B2BB52}" srcOrd="0" destOrd="0" presId="urn:microsoft.com/office/officeart/2005/8/layout/vProcess5"/>
    <dgm:cxn modelId="{FD20E18A-E99F-4BC5-8BE0-B138BA38EB87}" srcId="{D9FC8520-7FDD-4B44-A281-B51A88C3FFA7}" destId="{AEFB2F32-D003-43C8-A685-001060229B36}" srcOrd="2" destOrd="0" parTransId="{D5552C3E-2933-4712-94D8-53CA5D6D521D}" sibTransId="{9DD41D78-1167-4003-8DB2-8636A1FB38E8}"/>
    <dgm:cxn modelId="{0CAA4D9A-D874-48E4-AA39-80BCDC6F48A2}" type="presOf" srcId="{2ACA2CCE-D242-4A98-A284-1D6D14ED63FF}" destId="{F2C127EA-1E6C-4F10-9370-FDAFC323BCBA}" srcOrd="0" destOrd="0" presId="urn:microsoft.com/office/officeart/2005/8/layout/vProcess5"/>
    <dgm:cxn modelId="{5E851FBA-FA3B-43FC-9107-6175B63B6797}" type="presOf" srcId="{251D7840-7D1B-4B8B-A278-3A82B9E303AD}" destId="{10060564-7D7C-4D19-835A-41AB666A3484}" srcOrd="1" destOrd="0" presId="urn:microsoft.com/office/officeart/2005/8/layout/vProcess5"/>
    <dgm:cxn modelId="{1A65A2C8-0971-4812-AD7D-51914BD70B33}" type="presOf" srcId="{AEFB2F32-D003-43C8-A685-001060229B36}" destId="{1D660F1D-2A3B-4071-96A3-B6260E7C1C7F}" srcOrd="1" destOrd="0" presId="urn:microsoft.com/office/officeart/2005/8/layout/vProcess5"/>
    <dgm:cxn modelId="{B452EDE3-6C8D-4C54-87F6-54BCFB09591E}" type="presOf" srcId="{D9FC8520-7FDD-4B44-A281-B51A88C3FFA7}" destId="{1043E053-7A33-4F14-A99B-82D7999B1A46}" srcOrd="0" destOrd="0" presId="urn:microsoft.com/office/officeart/2005/8/layout/vProcess5"/>
    <dgm:cxn modelId="{520C4EFB-837C-4798-9CE6-297BF2E574C4}" srcId="{D9FC8520-7FDD-4B44-A281-B51A88C3FFA7}" destId="{2ACA2CCE-D242-4A98-A284-1D6D14ED63FF}" srcOrd="0" destOrd="0" parTransId="{55EA9B0E-2722-4BF8-BC48-8E708C1F0BC6}" sibTransId="{03BF5504-351A-48E7-864E-1D59B6B8A102}"/>
    <dgm:cxn modelId="{81D40CE8-FEE8-47DD-BCB2-2F04F613C0BD}" type="presParOf" srcId="{1043E053-7A33-4F14-A99B-82D7999B1A46}" destId="{1288359C-2AB6-4158-A369-671F762E1D6A}" srcOrd="0" destOrd="0" presId="urn:microsoft.com/office/officeart/2005/8/layout/vProcess5"/>
    <dgm:cxn modelId="{D3583EED-F1DE-49A6-9023-E5A3163735FF}" type="presParOf" srcId="{1043E053-7A33-4F14-A99B-82D7999B1A46}" destId="{F2C127EA-1E6C-4F10-9370-FDAFC323BCBA}" srcOrd="1" destOrd="0" presId="urn:microsoft.com/office/officeart/2005/8/layout/vProcess5"/>
    <dgm:cxn modelId="{692ABF76-3232-4B2C-A05B-EE523A528C49}" type="presParOf" srcId="{1043E053-7A33-4F14-A99B-82D7999B1A46}" destId="{7B8012CA-6570-4CA8-AF51-B8A1F7FC534D}" srcOrd="2" destOrd="0" presId="urn:microsoft.com/office/officeart/2005/8/layout/vProcess5"/>
    <dgm:cxn modelId="{9E88536F-D014-4813-998B-F6E6F225E240}" type="presParOf" srcId="{1043E053-7A33-4F14-A99B-82D7999B1A46}" destId="{D54D1E6A-832E-4F54-BD95-017504B2BB52}" srcOrd="3" destOrd="0" presId="urn:microsoft.com/office/officeart/2005/8/layout/vProcess5"/>
    <dgm:cxn modelId="{81C7D691-C717-4866-A35D-63CA6AD07277}" type="presParOf" srcId="{1043E053-7A33-4F14-A99B-82D7999B1A46}" destId="{00A45BBC-E583-4CD6-9037-C1CB64B5E930}" srcOrd="4" destOrd="0" presId="urn:microsoft.com/office/officeart/2005/8/layout/vProcess5"/>
    <dgm:cxn modelId="{E64B81B8-7C08-4D28-8CC5-8DFAC1A82118}" type="presParOf" srcId="{1043E053-7A33-4F14-A99B-82D7999B1A46}" destId="{01AD1F87-723F-420F-9D60-BC20465FDBEB}" srcOrd="5" destOrd="0" presId="urn:microsoft.com/office/officeart/2005/8/layout/vProcess5"/>
    <dgm:cxn modelId="{F945BD40-FBE0-4022-A967-C893A0EC1328}" type="presParOf" srcId="{1043E053-7A33-4F14-A99B-82D7999B1A46}" destId="{4243FF1D-B8C5-49D8-8017-74FADAEAE575}" srcOrd="6" destOrd="0" presId="urn:microsoft.com/office/officeart/2005/8/layout/vProcess5"/>
    <dgm:cxn modelId="{486FA365-EA73-46C5-8357-58185F33A715}" type="presParOf" srcId="{1043E053-7A33-4F14-A99B-82D7999B1A46}" destId="{10060564-7D7C-4D19-835A-41AB666A3484}" srcOrd="7" destOrd="0" presId="urn:microsoft.com/office/officeart/2005/8/layout/vProcess5"/>
    <dgm:cxn modelId="{6843D313-123A-44A0-870E-F1D01929FDE0}" type="presParOf" srcId="{1043E053-7A33-4F14-A99B-82D7999B1A46}" destId="{1D660F1D-2A3B-4071-96A3-B6260E7C1C7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FD5478-7CAC-D145-8FA9-8CF4AA286E2C}"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da-DK"/>
        </a:p>
      </dgm:t>
    </dgm:pt>
    <dgm:pt modelId="{3D06E59D-F2F4-3647-AD54-1921D313617C}">
      <dgm:prSet phldrT="[Tekst]" custT="1"/>
      <dgm:spPr/>
      <dgm:t>
        <a:bodyPr/>
        <a:lstStyle/>
        <a:p>
          <a:r>
            <a:rPr lang="en-CA" sz="1800" baseline="0" dirty="0"/>
            <a:t>How do you ensure the EA report is of a high quality?</a:t>
          </a:r>
          <a:endParaRPr lang="da-DK" sz="1800" dirty="0"/>
        </a:p>
      </dgm:t>
    </dgm:pt>
    <dgm:pt modelId="{D62A452F-6779-0D43-9C5C-45C2A1C40E45}" type="parTrans" cxnId="{B03D8F96-DAC0-774A-AEF9-E8758DB839CA}">
      <dgm:prSet/>
      <dgm:spPr/>
      <dgm:t>
        <a:bodyPr/>
        <a:lstStyle/>
        <a:p>
          <a:endParaRPr lang="da-DK"/>
        </a:p>
      </dgm:t>
    </dgm:pt>
    <dgm:pt modelId="{5BF6462F-870D-1749-AA9A-EDD475C83F4B}" type="sibTrans" cxnId="{B03D8F96-DAC0-774A-AEF9-E8758DB839CA}">
      <dgm:prSet/>
      <dgm:spPr/>
      <dgm:t>
        <a:bodyPr/>
        <a:lstStyle/>
        <a:p>
          <a:endParaRPr lang="da-DK"/>
        </a:p>
      </dgm:t>
    </dgm:pt>
    <dgm:pt modelId="{139608F5-938E-B34C-8785-29E255F6FD06}">
      <dgm:prSet phldrT="[Tekst]" custT="1"/>
      <dgm:spPr/>
      <dgm:t>
        <a:bodyPr/>
        <a:lstStyle/>
        <a:p>
          <a:pPr algn="r"/>
          <a:r>
            <a:rPr lang="da-DK" sz="1800" dirty="0"/>
            <a:t>What are the strategies used to ensure continuity of your national monitoring  processes? </a:t>
          </a:r>
        </a:p>
      </dgm:t>
    </dgm:pt>
    <dgm:pt modelId="{97AF6792-D12D-1340-9904-7FC5509ADF20}" type="parTrans" cxnId="{E7820DAA-80D0-194E-88E5-250B46DB37CF}">
      <dgm:prSet/>
      <dgm:spPr/>
      <dgm:t>
        <a:bodyPr/>
        <a:lstStyle/>
        <a:p>
          <a:endParaRPr lang="da-DK"/>
        </a:p>
      </dgm:t>
    </dgm:pt>
    <dgm:pt modelId="{E4AEF400-FC28-C34C-9088-FBEE96D22830}" type="sibTrans" cxnId="{E7820DAA-80D0-194E-88E5-250B46DB37CF}">
      <dgm:prSet/>
      <dgm:spPr/>
      <dgm:t>
        <a:bodyPr/>
        <a:lstStyle/>
        <a:p>
          <a:endParaRPr lang="da-DK"/>
        </a:p>
      </dgm:t>
    </dgm:pt>
    <dgm:pt modelId="{C5D6291D-9C96-404C-B9C8-033FE780FA28}">
      <dgm:prSet phldrT="[Tekst]" custT="1"/>
      <dgm:spPr/>
      <dgm:t>
        <a:bodyPr/>
        <a:lstStyle/>
        <a:p>
          <a:r>
            <a:rPr lang="en-CA" sz="1800" baseline="0" dirty="0"/>
            <a:t>  </a:t>
          </a:r>
        </a:p>
        <a:p>
          <a:r>
            <a:rPr lang="en-CA" sz="1800" baseline="0" dirty="0"/>
            <a:t>How do you ensure that the IM submission is of a high quality?</a:t>
          </a:r>
          <a:endParaRPr lang="da-DK" sz="1500" dirty="0"/>
        </a:p>
      </dgm:t>
    </dgm:pt>
    <dgm:pt modelId="{174BCC23-2AC5-5841-981B-4C0C08273A62}" type="parTrans" cxnId="{691120A7-F263-7442-9F04-DE31D3A984C0}">
      <dgm:prSet/>
      <dgm:spPr/>
      <dgm:t>
        <a:bodyPr/>
        <a:lstStyle/>
        <a:p>
          <a:endParaRPr lang="da-DK"/>
        </a:p>
      </dgm:t>
    </dgm:pt>
    <dgm:pt modelId="{9D70965E-461B-A648-94EE-58286EB9CAD2}" type="sibTrans" cxnId="{691120A7-F263-7442-9F04-DE31D3A984C0}">
      <dgm:prSet/>
      <dgm:spPr/>
      <dgm:t>
        <a:bodyPr/>
        <a:lstStyle/>
        <a:p>
          <a:endParaRPr lang="da-DK"/>
        </a:p>
      </dgm:t>
    </dgm:pt>
    <dgm:pt modelId="{5E8E10E0-7B13-0845-8D90-E3ECA2DE0AC5}">
      <dgm:prSet phldrT="[Tekst]" custT="1"/>
      <dgm:spPr/>
      <dgm:t>
        <a:bodyPr/>
        <a:lstStyle/>
        <a:p>
          <a:pPr algn="ctr"/>
          <a:endParaRPr lang="en-CA" sz="1600" baseline="0" dirty="0"/>
        </a:p>
        <a:p>
          <a:pPr algn="ctr"/>
          <a:endParaRPr lang="en-CA" sz="1600" baseline="0" dirty="0"/>
        </a:p>
        <a:p>
          <a:pPr algn="ctr"/>
          <a:r>
            <a:rPr lang="en-CA" sz="1600" baseline="0" dirty="0"/>
            <a:t>How do you ensure the educational programmes are   delivering  quality Mentored Clinical Practice?</a:t>
          </a:r>
          <a:endParaRPr lang="da-DK" sz="1300" dirty="0"/>
        </a:p>
      </dgm:t>
    </dgm:pt>
    <dgm:pt modelId="{96D24D91-6914-F643-B0B2-6B6CB4202432}" type="parTrans" cxnId="{2367D6BD-AE0A-ED4D-9341-E39FEC89ECEC}">
      <dgm:prSet/>
      <dgm:spPr/>
      <dgm:t>
        <a:bodyPr/>
        <a:lstStyle/>
        <a:p>
          <a:endParaRPr lang="da-DK"/>
        </a:p>
      </dgm:t>
    </dgm:pt>
    <dgm:pt modelId="{98392DF6-913A-CF40-84FA-61CA9519050E}" type="sibTrans" cxnId="{2367D6BD-AE0A-ED4D-9341-E39FEC89ECEC}">
      <dgm:prSet/>
      <dgm:spPr/>
      <dgm:t>
        <a:bodyPr/>
        <a:lstStyle/>
        <a:p>
          <a:endParaRPr lang="da-DK"/>
        </a:p>
      </dgm:t>
    </dgm:pt>
    <dgm:pt modelId="{18EED757-11F4-1E45-9941-ED218EA36C2B}" type="pres">
      <dgm:prSet presAssocID="{0DFD5478-7CAC-D145-8FA9-8CF4AA286E2C}" presName="cycleMatrixDiagram" presStyleCnt="0">
        <dgm:presLayoutVars>
          <dgm:chMax val="1"/>
          <dgm:dir/>
          <dgm:animLvl val="lvl"/>
          <dgm:resizeHandles val="exact"/>
        </dgm:presLayoutVars>
      </dgm:prSet>
      <dgm:spPr/>
    </dgm:pt>
    <dgm:pt modelId="{6254F56D-035B-5745-8F20-5DFA32697F40}" type="pres">
      <dgm:prSet presAssocID="{0DFD5478-7CAC-D145-8FA9-8CF4AA286E2C}" presName="children" presStyleCnt="0"/>
      <dgm:spPr/>
    </dgm:pt>
    <dgm:pt modelId="{251E829E-F6FE-374F-B66B-D542EE900826}" type="pres">
      <dgm:prSet presAssocID="{0DFD5478-7CAC-D145-8FA9-8CF4AA286E2C}" presName="childPlaceholder" presStyleCnt="0"/>
      <dgm:spPr/>
    </dgm:pt>
    <dgm:pt modelId="{97F48AEB-7478-B04A-843C-54BF67642079}" type="pres">
      <dgm:prSet presAssocID="{0DFD5478-7CAC-D145-8FA9-8CF4AA286E2C}" presName="circle" presStyleCnt="0"/>
      <dgm:spPr/>
    </dgm:pt>
    <dgm:pt modelId="{F92F772A-59D5-564A-817A-34C2E95BA6B6}" type="pres">
      <dgm:prSet presAssocID="{0DFD5478-7CAC-D145-8FA9-8CF4AA286E2C}" presName="quadrant1" presStyleLbl="node1" presStyleIdx="0" presStyleCnt="4" custScaleX="109545" custScaleY="101094">
        <dgm:presLayoutVars>
          <dgm:chMax val="1"/>
          <dgm:bulletEnabled val="1"/>
        </dgm:presLayoutVars>
      </dgm:prSet>
      <dgm:spPr/>
    </dgm:pt>
    <dgm:pt modelId="{97A88C0D-FAED-014D-BFE3-E5588E64C420}" type="pres">
      <dgm:prSet presAssocID="{0DFD5478-7CAC-D145-8FA9-8CF4AA286E2C}" presName="quadrant2" presStyleLbl="node1" presStyleIdx="1" presStyleCnt="4" custScaleX="114620" custScaleY="99996">
        <dgm:presLayoutVars>
          <dgm:chMax val="1"/>
          <dgm:bulletEnabled val="1"/>
        </dgm:presLayoutVars>
      </dgm:prSet>
      <dgm:spPr/>
    </dgm:pt>
    <dgm:pt modelId="{A5B19568-826F-E24F-A97F-83D20CD0774C}" type="pres">
      <dgm:prSet presAssocID="{0DFD5478-7CAC-D145-8FA9-8CF4AA286E2C}" presName="quadrant3" presStyleLbl="node1" presStyleIdx="2" presStyleCnt="4" custScaleX="114620" custScaleY="104070">
        <dgm:presLayoutVars>
          <dgm:chMax val="1"/>
          <dgm:bulletEnabled val="1"/>
        </dgm:presLayoutVars>
      </dgm:prSet>
      <dgm:spPr/>
    </dgm:pt>
    <dgm:pt modelId="{C7D8CFA5-16B2-2F4B-BD4A-1B8F55C06F02}" type="pres">
      <dgm:prSet presAssocID="{0DFD5478-7CAC-D145-8FA9-8CF4AA286E2C}" presName="quadrant4" presStyleLbl="node1" presStyleIdx="3" presStyleCnt="4" custScaleX="105157" custScaleY="102973">
        <dgm:presLayoutVars>
          <dgm:chMax val="1"/>
          <dgm:bulletEnabled val="1"/>
        </dgm:presLayoutVars>
      </dgm:prSet>
      <dgm:spPr/>
    </dgm:pt>
    <dgm:pt modelId="{9A150A21-191A-0C4A-AFFC-BC59C95443DE}" type="pres">
      <dgm:prSet presAssocID="{0DFD5478-7CAC-D145-8FA9-8CF4AA286E2C}" presName="quadrantPlaceholder" presStyleCnt="0"/>
      <dgm:spPr/>
    </dgm:pt>
    <dgm:pt modelId="{3C31D258-55F7-5445-AFF1-591072EA03C3}" type="pres">
      <dgm:prSet presAssocID="{0DFD5478-7CAC-D145-8FA9-8CF4AA286E2C}" presName="center1" presStyleLbl="fgShp" presStyleIdx="0" presStyleCnt="2"/>
      <dgm:spPr/>
    </dgm:pt>
    <dgm:pt modelId="{EE65FF33-9C93-3947-91E2-831B6795DB0D}" type="pres">
      <dgm:prSet presAssocID="{0DFD5478-7CAC-D145-8FA9-8CF4AA286E2C}" presName="center2" presStyleLbl="fgShp" presStyleIdx="1" presStyleCnt="2"/>
      <dgm:spPr/>
    </dgm:pt>
  </dgm:ptLst>
  <dgm:cxnLst>
    <dgm:cxn modelId="{E4706034-A005-BA41-91BD-120562D31835}" type="presOf" srcId="{5E8E10E0-7B13-0845-8D90-E3ECA2DE0AC5}" destId="{C7D8CFA5-16B2-2F4B-BD4A-1B8F55C06F02}" srcOrd="0" destOrd="0" presId="urn:microsoft.com/office/officeart/2005/8/layout/cycle4"/>
    <dgm:cxn modelId="{A0D68F64-48FB-7141-B90D-E048DE620B36}" type="presOf" srcId="{3D06E59D-F2F4-3647-AD54-1921D313617C}" destId="{F92F772A-59D5-564A-817A-34C2E95BA6B6}" srcOrd="0" destOrd="0" presId="urn:microsoft.com/office/officeart/2005/8/layout/cycle4"/>
    <dgm:cxn modelId="{E51C1A93-247D-E24A-8FC3-FDF72582F471}" type="presOf" srcId="{C5D6291D-9C96-404C-B9C8-033FE780FA28}" destId="{A5B19568-826F-E24F-A97F-83D20CD0774C}" srcOrd="0" destOrd="0" presId="urn:microsoft.com/office/officeart/2005/8/layout/cycle4"/>
    <dgm:cxn modelId="{B03D8F96-DAC0-774A-AEF9-E8758DB839CA}" srcId="{0DFD5478-7CAC-D145-8FA9-8CF4AA286E2C}" destId="{3D06E59D-F2F4-3647-AD54-1921D313617C}" srcOrd="0" destOrd="0" parTransId="{D62A452F-6779-0D43-9C5C-45C2A1C40E45}" sibTransId="{5BF6462F-870D-1749-AA9A-EDD475C83F4B}"/>
    <dgm:cxn modelId="{691120A7-F263-7442-9F04-DE31D3A984C0}" srcId="{0DFD5478-7CAC-D145-8FA9-8CF4AA286E2C}" destId="{C5D6291D-9C96-404C-B9C8-033FE780FA28}" srcOrd="2" destOrd="0" parTransId="{174BCC23-2AC5-5841-981B-4C0C08273A62}" sibTransId="{9D70965E-461B-A648-94EE-58286EB9CAD2}"/>
    <dgm:cxn modelId="{E7820DAA-80D0-194E-88E5-250B46DB37CF}" srcId="{0DFD5478-7CAC-D145-8FA9-8CF4AA286E2C}" destId="{139608F5-938E-B34C-8785-29E255F6FD06}" srcOrd="1" destOrd="0" parTransId="{97AF6792-D12D-1340-9904-7FC5509ADF20}" sibTransId="{E4AEF400-FC28-C34C-9088-FBEE96D22830}"/>
    <dgm:cxn modelId="{2367D6BD-AE0A-ED4D-9341-E39FEC89ECEC}" srcId="{0DFD5478-7CAC-D145-8FA9-8CF4AA286E2C}" destId="{5E8E10E0-7B13-0845-8D90-E3ECA2DE0AC5}" srcOrd="3" destOrd="0" parTransId="{96D24D91-6914-F643-B0B2-6B6CB4202432}" sibTransId="{98392DF6-913A-CF40-84FA-61CA9519050E}"/>
    <dgm:cxn modelId="{B2CACCF6-1343-BC44-B35F-561BE9E8A063}" type="presOf" srcId="{139608F5-938E-B34C-8785-29E255F6FD06}" destId="{97A88C0D-FAED-014D-BFE3-E5588E64C420}" srcOrd="0" destOrd="0" presId="urn:microsoft.com/office/officeart/2005/8/layout/cycle4"/>
    <dgm:cxn modelId="{2EC613FE-9B5B-1C4E-8F2D-C445BDC6682E}" type="presOf" srcId="{0DFD5478-7CAC-D145-8FA9-8CF4AA286E2C}" destId="{18EED757-11F4-1E45-9941-ED218EA36C2B}" srcOrd="0" destOrd="0" presId="urn:microsoft.com/office/officeart/2005/8/layout/cycle4"/>
    <dgm:cxn modelId="{A4C0ECE3-A099-4544-BB2D-332239FAE524}" type="presParOf" srcId="{18EED757-11F4-1E45-9941-ED218EA36C2B}" destId="{6254F56D-035B-5745-8F20-5DFA32697F40}" srcOrd="0" destOrd="0" presId="urn:microsoft.com/office/officeart/2005/8/layout/cycle4"/>
    <dgm:cxn modelId="{DEA3A990-9358-B046-89F2-6A4155727077}" type="presParOf" srcId="{6254F56D-035B-5745-8F20-5DFA32697F40}" destId="{251E829E-F6FE-374F-B66B-D542EE900826}" srcOrd="0" destOrd="0" presId="urn:microsoft.com/office/officeart/2005/8/layout/cycle4"/>
    <dgm:cxn modelId="{E4B3D08E-0BE0-C841-A424-E0B5E19BF4FD}" type="presParOf" srcId="{18EED757-11F4-1E45-9941-ED218EA36C2B}" destId="{97F48AEB-7478-B04A-843C-54BF67642079}" srcOrd="1" destOrd="0" presId="urn:microsoft.com/office/officeart/2005/8/layout/cycle4"/>
    <dgm:cxn modelId="{47D45029-9EF3-9641-B03E-D5BC6AFC373E}" type="presParOf" srcId="{97F48AEB-7478-B04A-843C-54BF67642079}" destId="{F92F772A-59D5-564A-817A-34C2E95BA6B6}" srcOrd="0" destOrd="0" presId="urn:microsoft.com/office/officeart/2005/8/layout/cycle4"/>
    <dgm:cxn modelId="{6236C54B-4823-854B-A955-F2274D4296BB}" type="presParOf" srcId="{97F48AEB-7478-B04A-843C-54BF67642079}" destId="{97A88C0D-FAED-014D-BFE3-E5588E64C420}" srcOrd="1" destOrd="0" presId="urn:microsoft.com/office/officeart/2005/8/layout/cycle4"/>
    <dgm:cxn modelId="{ED8A39AB-499E-B449-8DDF-69C45CC3669F}" type="presParOf" srcId="{97F48AEB-7478-B04A-843C-54BF67642079}" destId="{A5B19568-826F-E24F-A97F-83D20CD0774C}" srcOrd="2" destOrd="0" presId="urn:microsoft.com/office/officeart/2005/8/layout/cycle4"/>
    <dgm:cxn modelId="{E6D772B9-6D26-8A47-A74A-4581D39A0A5F}" type="presParOf" srcId="{97F48AEB-7478-B04A-843C-54BF67642079}" destId="{C7D8CFA5-16B2-2F4B-BD4A-1B8F55C06F02}" srcOrd="3" destOrd="0" presId="urn:microsoft.com/office/officeart/2005/8/layout/cycle4"/>
    <dgm:cxn modelId="{42EFB4DF-18D9-4541-B30D-BEB642552511}" type="presParOf" srcId="{97F48AEB-7478-B04A-843C-54BF67642079}" destId="{9A150A21-191A-0C4A-AFFC-BC59C95443DE}" srcOrd="4" destOrd="0" presId="urn:microsoft.com/office/officeart/2005/8/layout/cycle4"/>
    <dgm:cxn modelId="{4BB444AB-1D6E-C144-8949-FD1368052256}" type="presParOf" srcId="{18EED757-11F4-1E45-9941-ED218EA36C2B}" destId="{3C31D258-55F7-5445-AFF1-591072EA03C3}" srcOrd="2" destOrd="0" presId="urn:microsoft.com/office/officeart/2005/8/layout/cycle4"/>
    <dgm:cxn modelId="{A1DF775D-6980-F14F-8A88-EADB7E316FAB}" type="presParOf" srcId="{18EED757-11F4-1E45-9941-ED218EA36C2B}" destId="{EE65FF33-9C93-3947-91E2-831B6795DB0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61A9A8-2795-F14E-AFAB-6C9726F0E17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C2AEAFE-835F-9044-AF6B-5562D2428F02}">
      <dgm:prSet phldrT="[Text]"/>
      <dgm:spPr/>
      <dgm:t>
        <a:bodyPr/>
        <a:lstStyle/>
        <a:p>
          <a:r>
            <a:rPr lang="en-US" dirty="0"/>
            <a:t>Research</a:t>
          </a:r>
        </a:p>
      </dgm:t>
    </dgm:pt>
    <dgm:pt modelId="{A6FC11C6-D743-8944-9ED9-BA397D235C0A}" type="parTrans" cxnId="{5334562B-36A6-B74A-AA80-D8026D55DD9C}">
      <dgm:prSet/>
      <dgm:spPr/>
      <dgm:t>
        <a:bodyPr/>
        <a:lstStyle/>
        <a:p>
          <a:endParaRPr lang="en-US"/>
        </a:p>
      </dgm:t>
    </dgm:pt>
    <dgm:pt modelId="{82A306F3-AB65-5844-8FA2-C21A7F8D5EFB}" type="sibTrans" cxnId="{5334562B-36A6-B74A-AA80-D8026D55DD9C}">
      <dgm:prSet/>
      <dgm:spPr/>
      <dgm:t>
        <a:bodyPr/>
        <a:lstStyle/>
        <a:p>
          <a:endParaRPr lang="en-US"/>
        </a:p>
      </dgm:t>
    </dgm:pt>
    <dgm:pt modelId="{174D97BF-0D75-3540-AC60-8B6CAC64FA64}">
      <dgm:prSet phldrT="[Text]"/>
      <dgm:spPr/>
      <dgm:t>
        <a:bodyPr/>
        <a:lstStyle/>
        <a:p>
          <a:r>
            <a:rPr lang="en-US" dirty="0"/>
            <a:t>Clinical expertise</a:t>
          </a:r>
        </a:p>
      </dgm:t>
    </dgm:pt>
    <dgm:pt modelId="{2D34BAAF-5E9E-B24B-8203-29866E516B6D}" type="parTrans" cxnId="{12A1A26D-5D8E-084B-8EE5-4ECCFC869091}">
      <dgm:prSet/>
      <dgm:spPr/>
      <dgm:t>
        <a:bodyPr/>
        <a:lstStyle/>
        <a:p>
          <a:endParaRPr lang="en-US"/>
        </a:p>
      </dgm:t>
    </dgm:pt>
    <dgm:pt modelId="{C4350347-BAF2-F944-9D9E-DFB8787B92BF}" type="sibTrans" cxnId="{12A1A26D-5D8E-084B-8EE5-4ECCFC869091}">
      <dgm:prSet/>
      <dgm:spPr/>
      <dgm:t>
        <a:bodyPr/>
        <a:lstStyle/>
        <a:p>
          <a:endParaRPr lang="en-US"/>
        </a:p>
      </dgm:t>
    </dgm:pt>
    <dgm:pt modelId="{A3B60190-606F-B742-91E8-668CEE750E50}">
      <dgm:prSet phldrT="[Text]"/>
      <dgm:spPr/>
      <dgm:t>
        <a:bodyPr/>
        <a:lstStyle/>
        <a:p>
          <a:r>
            <a:rPr lang="en-US" dirty="0"/>
            <a:t>Individual patient</a:t>
          </a:r>
        </a:p>
      </dgm:t>
    </dgm:pt>
    <dgm:pt modelId="{6E33C43D-2CEF-D742-8B11-AC8183410148}" type="parTrans" cxnId="{ABCF9541-50CB-1540-8459-07E527A4A7C3}">
      <dgm:prSet/>
      <dgm:spPr/>
      <dgm:t>
        <a:bodyPr/>
        <a:lstStyle/>
        <a:p>
          <a:endParaRPr lang="en-US"/>
        </a:p>
      </dgm:t>
    </dgm:pt>
    <dgm:pt modelId="{2001A2FE-8613-F242-805E-A453F0D660D9}" type="sibTrans" cxnId="{ABCF9541-50CB-1540-8459-07E527A4A7C3}">
      <dgm:prSet/>
      <dgm:spPr/>
      <dgm:t>
        <a:bodyPr/>
        <a:lstStyle/>
        <a:p>
          <a:endParaRPr lang="en-US"/>
        </a:p>
      </dgm:t>
    </dgm:pt>
    <dgm:pt modelId="{A59A9C67-F122-B244-A9B1-A64A61F01458}" type="pres">
      <dgm:prSet presAssocID="{EE61A9A8-2795-F14E-AFAB-6C9726F0E178}" presName="compositeShape" presStyleCnt="0">
        <dgm:presLayoutVars>
          <dgm:chMax val="7"/>
          <dgm:dir/>
          <dgm:resizeHandles val="exact"/>
        </dgm:presLayoutVars>
      </dgm:prSet>
      <dgm:spPr/>
    </dgm:pt>
    <dgm:pt modelId="{B9AE4E9E-77AE-664B-A593-4AB54442D52B}" type="pres">
      <dgm:prSet presAssocID="{EC2AEAFE-835F-9044-AF6B-5562D2428F02}" presName="circ1" presStyleLbl="vennNode1" presStyleIdx="0" presStyleCnt="3"/>
      <dgm:spPr/>
    </dgm:pt>
    <dgm:pt modelId="{CAD51D1B-9C03-C548-9DAC-39B6D62AD024}" type="pres">
      <dgm:prSet presAssocID="{EC2AEAFE-835F-9044-AF6B-5562D2428F02}" presName="circ1Tx" presStyleLbl="revTx" presStyleIdx="0" presStyleCnt="0">
        <dgm:presLayoutVars>
          <dgm:chMax val="0"/>
          <dgm:chPref val="0"/>
          <dgm:bulletEnabled val="1"/>
        </dgm:presLayoutVars>
      </dgm:prSet>
      <dgm:spPr/>
    </dgm:pt>
    <dgm:pt modelId="{D4F31BB0-CE10-B941-B591-99AF8BD18DD5}" type="pres">
      <dgm:prSet presAssocID="{174D97BF-0D75-3540-AC60-8B6CAC64FA64}" presName="circ2" presStyleLbl="vennNode1" presStyleIdx="1" presStyleCnt="3"/>
      <dgm:spPr/>
    </dgm:pt>
    <dgm:pt modelId="{E7A3523B-F1B2-9F49-8D70-E5D1A06157B1}" type="pres">
      <dgm:prSet presAssocID="{174D97BF-0D75-3540-AC60-8B6CAC64FA64}" presName="circ2Tx" presStyleLbl="revTx" presStyleIdx="0" presStyleCnt="0">
        <dgm:presLayoutVars>
          <dgm:chMax val="0"/>
          <dgm:chPref val="0"/>
          <dgm:bulletEnabled val="1"/>
        </dgm:presLayoutVars>
      </dgm:prSet>
      <dgm:spPr/>
    </dgm:pt>
    <dgm:pt modelId="{72E9B59B-890D-D24C-AA92-05FBE1585690}" type="pres">
      <dgm:prSet presAssocID="{A3B60190-606F-B742-91E8-668CEE750E50}" presName="circ3" presStyleLbl="vennNode1" presStyleIdx="2" presStyleCnt="3"/>
      <dgm:spPr/>
    </dgm:pt>
    <dgm:pt modelId="{1B7210C5-E652-D440-A187-FDC9E9179FA9}" type="pres">
      <dgm:prSet presAssocID="{A3B60190-606F-B742-91E8-668CEE750E50}" presName="circ3Tx" presStyleLbl="revTx" presStyleIdx="0" presStyleCnt="0">
        <dgm:presLayoutVars>
          <dgm:chMax val="0"/>
          <dgm:chPref val="0"/>
          <dgm:bulletEnabled val="1"/>
        </dgm:presLayoutVars>
      </dgm:prSet>
      <dgm:spPr/>
    </dgm:pt>
  </dgm:ptLst>
  <dgm:cxnLst>
    <dgm:cxn modelId="{B6C8CD24-111C-004D-AFF7-3AEE023F4EDE}" type="presOf" srcId="{174D97BF-0D75-3540-AC60-8B6CAC64FA64}" destId="{D4F31BB0-CE10-B941-B591-99AF8BD18DD5}" srcOrd="0" destOrd="0" presId="urn:microsoft.com/office/officeart/2005/8/layout/venn1"/>
    <dgm:cxn modelId="{BBD74126-7CBA-CD4F-889D-26BF3ADA3C91}" type="presOf" srcId="{A3B60190-606F-B742-91E8-668CEE750E50}" destId="{72E9B59B-890D-D24C-AA92-05FBE1585690}" srcOrd="0" destOrd="0" presId="urn:microsoft.com/office/officeart/2005/8/layout/venn1"/>
    <dgm:cxn modelId="{5334562B-36A6-B74A-AA80-D8026D55DD9C}" srcId="{EE61A9A8-2795-F14E-AFAB-6C9726F0E178}" destId="{EC2AEAFE-835F-9044-AF6B-5562D2428F02}" srcOrd="0" destOrd="0" parTransId="{A6FC11C6-D743-8944-9ED9-BA397D235C0A}" sibTransId="{82A306F3-AB65-5844-8FA2-C21A7F8D5EFB}"/>
    <dgm:cxn modelId="{C78E0B3F-2F03-7348-8940-366442F50BB7}" type="presOf" srcId="{EC2AEAFE-835F-9044-AF6B-5562D2428F02}" destId="{CAD51D1B-9C03-C548-9DAC-39B6D62AD024}" srcOrd="1" destOrd="0" presId="urn:microsoft.com/office/officeart/2005/8/layout/venn1"/>
    <dgm:cxn modelId="{ABCF9541-50CB-1540-8459-07E527A4A7C3}" srcId="{EE61A9A8-2795-F14E-AFAB-6C9726F0E178}" destId="{A3B60190-606F-B742-91E8-668CEE750E50}" srcOrd="2" destOrd="0" parTransId="{6E33C43D-2CEF-D742-8B11-AC8183410148}" sibTransId="{2001A2FE-8613-F242-805E-A453F0D660D9}"/>
    <dgm:cxn modelId="{0BCF8D50-0091-8F4C-9219-576BB3CD2B41}" type="presOf" srcId="{EE61A9A8-2795-F14E-AFAB-6C9726F0E178}" destId="{A59A9C67-F122-B244-A9B1-A64A61F01458}" srcOrd="0" destOrd="0" presId="urn:microsoft.com/office/officeart/2005/8/layout/venn1"/>
    <dgm:cxn modelId="{12A1A26D-5D8E-084B-8EE5-4ECCFC869091}" srcId="{EE61A9A8-2795-F14E-AFAB-6C9726F0E178}" destId="{174D97BF-0D75-3540-AC60-8B6CAC64FA64}" srcOrd="1" destOrd="0" parTransId="{2D34BAAF-5E9E-B24B-8203-29866E516B6D}" sibTransId="{C4350347-BAF2-F944-9D9E-DFB8787B92BF}"/>
    <dgm:cxn modelId="{9A219B93-4B0A-D340-9D49-A2125E8E65B2}" type="presOf" srcId="{A3B60190-606F-B742-91E8-668CEE750E50}" destId="{1B7210C5-E652-D440-A187-FDC9E9179FA9}" srcOrd="1" destOrd="0" presId="urn:microsoft.com/office/officeart/2005/8/layout/venn1"/>
    <dgm:cxn modelId="{C7726DE1-CF3F-654F-BC2F-58190C18DD94}" type="presOf" srcId="{174D97BF-0D75-3540-AC60-8B6CAC64FA64}" destId="{E7A3523B-F1B2-9F49-8D70-E5D1A06157B1}" srcOrd="1" destOrd="0" presId="urn:microsoft.com/office/officeart/2005/8/layout/venn1"/>
    <dgm:cxn modelId="{FCF704F4-8FF1-DF42-A414-C7489A7B3545}" type="presOf" srcId="{EC2AEAFE-835F-9044-AF6B-5562D2428F02}" destId="{B9AE4E9E-77AE-664B-A593-4AB54442D52B}" srcOrd="0" destOrd="0" presId="urn:microsoft.com/office/officeart/2005/8/layout/venn1"/>
    <dgm:cxn modelId="{86F1087F-60E4-E649-B462-3A63D98E7326}" type="presParOf" srcId="{A59A9C67-F122-B244-A9B1-A64A61F01458}" destId="{B9AE4E9E-77AE-664B-A593-4AB54442D52B}" srcOrd="0" destOrd="0" presId="urn:microsoft.com/office/officeart/2005/8/layout/venn1"/>
    <dgm:cxn modelId="{506BA4BA-D1A9-E249-9371-B339C8643E9F}" type="presParOf" srcId="{A59A9C67-F122-B244-A9B1-A64A61F01458}" destId="{CAD51D1B-9C03-C548-9DAC-39B6D62AD024}" srcOrd="1" destOrd="0" presId="urn:microsoft.com/office/officeart/2005/8/layout/venn1"/>
    <dgm:cxn modelId="{5B417435-6E65-9843-B9BA-A4AA1ECE68ED}" type="presParOf" srcId="{A59A9C67-F122-B244-A9B1-A64A61F01458}" destId="{D4F31BB0-CE10-B941-B591-99AF8BD18DD5}" srcOrd="2" destOrd="0" presId="urn:microsoft.com/office/officeart/2005/8/layout/venn1"/>
    <dgm:cxn modelId="{D8813A6F-71AC-C445-A47A-83A166B5D6AF}" type="presParOf" srcId="{A59A9C67-F122-B244-A9B1-A64A61F01458}" destId="{E7A3523B-F1B2-9F49-8D70-E5D1A06157B1}" srcOrd="3" destOrd="0" presId="urn:microsoft.com/office/officeart/2005/8/layout/venn1"/>
    <dgm:cxn modelId="{792DC237-609F-BA43-96D4-56304E6403B6}" type="presParOf" srcId="{A59A9C67-F122-B244-A9B1-A64A61F01458}" destId="{72E9B59B-890D-D24C-AA92-05FBE1585690}" srcOrd="4" destOrd="0" presId="urn:microsoft.com/office/officeart/2005/8/layout/venn1"/>
    <dgm:cxn modelId="{0BA9484C-2057-CD4D-9C28-80DF47FCAC71}" type="presParOf" srcId="{A59A9C67-F122-B244-A9B1-A64A61F01458}" destId="{1B7210C5-E652-D440-A187-FDC9E9179FA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7AC0-7958-48CE-89C9-EF6744741DF4}">
      <dsp:nvSpPr>
        <dsp:cNvPr id="0" name=""/>
        <dsp:cNvSpPr/>
      </dsp:nvSpPr>
      <dsp:spPr>
        <a:xfrm>
          <a:off x="640079" y="0"/>
          <a:ext cx="7254240" cy="36147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8F525-8C42-4123-9736-111CED3390F6}">
      <dsp:nvSpPr>
        <dsp:cNvPr id="0" name=""/>
        <dsp:cNvSpPr/>
      </dsp:nvSpPr>
      <dsp:spPr>
        <a:xfrm>
          <a:off x="289202" y="1084421"/>
          <a:ext cx="2560320" cy="14458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MO involved in programme development</a:t>
          </a:r>
          <a:endParaRPr lang="en-US" sz="2000" kern="1200" dirty="0"/>
        </a:p>
      </dsp:txBody>
      <dsp:txXfrm>
        <a:off x="359785" y="1155004"/>
        <a:ext cx="2419154" cy="1304729"/>
      </dsp:txXfrm>
    </dsp:sp>
    <dsp:sp modelId="{395AFC97-54F7-4A8F-BB55-92C2296399BB}">
      <dsp:nvSpPr>
        <dsp:cNvPr id="0" name=""/>
        <dsp:cNvSpPr/>
      </dsp:nvSpPr>
      <dsp:spPr>
        <a:xfrm>
          <a:off x="2987040" y="1084421"/>
          <a:ext cx="2560320" cy="14458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Independent MO assessment of programme</a:t>
          </a:r>
          <a:endParaRPr lang="en-US" sz="2000" kern="1200" dirty="0"/>
        </a:p>
      </dsp:txBody>
      <dsp:txXfrm>
        <a:off x="3057623" y="1155004"/>
        <a:ext cx="2419154" cy="1304729"/>
      </dsp:txXfrm>
    </dsp:sp>
    <dsp:sp modelId="{C13530CF-7B50-4449-9A93-493644FB279A}">
      <dsp:nvSpPr>
        <dsp:cNvPr id="0" name=""/>
        <dsp:cNvSpPr/>
      </dsp:nvSpPr>
      <dsp:spPr>
        <a:xfrm>
          <a:off x="5684877" y="1084421"/>
          <a:ext cx="2560320" cy="14458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Allocation of EA if approved as a route to MO membership</a:t>
          </a:r>
          <a:endParaRPr lang="en-US" sz="2000" kern="1200" dirty="0"/>
        </a:p>
      </dsp:txBody>
      <dsp:txXfrm>
        <a:off x="5755460" y="1155004"/>
        <a:ext cx="2419154" cy="1304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00617-4369-48E7-B361-6142D51685C5}">
      <dsp:nvSpPr>
        <dsp:cNvPr id="0" name=""/>
        <dsp:cNvSpPr/>
      </dsp:nvSpPr>
      <dsp:spPr>
        <a:xfrm>
          <a:off x="3659655" y="2431459"/>
          <a:ext cx="2037944" cy="20379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Quality of new programme</a:t>
          </a:r>
          <a:endParaRPr lang="en-US" sz="1900" kern="1200" dirty="0"/>
        </a:p>
      </dsp:txBody>
      <dsp:txXfrm>
        <a:off x="3958105" y="2729909"/>
        <a:ext cx="1441044" cy="1441044"/>
      </dsp:txXfrm>
    </dsp:sp>
    <dsp:sp modelId="{B8B5C581-B015-43F8-B4AF-FEC6D9ABA82F}">
      <dsp:nvSpPr>
        <dsp:cNvPr id="0" name=""/>
        <dsp:cNvSpPr/>
      </dsp:nvSpPr>
      <dsp:spPr>
        <a:xfrm rot="12900000">
          <a:off x="2345870" y="2074510"/>
          <a:ext cx="1564963" cy="5808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656E0-2FE2-4DF1-98BE-9B5B1DBA3993}">
      <dsp:nvSpPr>
        <dsp:cNvPr id="0" name=""/>
        <dsp:cNvSpPr/>
      </dsp:nvSpPr>
      <dsp:spPr>
        <a:xfrm>
          <a:off x="1519356" y="1141685"/>
          <a:ext cx="1936047" cy="15488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Educational expertise from MO</a:t>
          </a:r>
          <a:endParaRPr lang="en-US" sz="1900" kern="1200" dirty="0"/>
        </a:p>
      </dsp:txBody>
      <dsp:txXfrm>
        <a:off x="1564720" y="1187049"/>
        <a:ext cx="1845319" cy="1458109"/>
      </dsp:txXfrm>
    </dsp:sp>
    <dsp:sp modelId="{4C1FE3A3-F3CE-4EAA-A2E1-4B6DC7A3DCB0}">
      <dsp:nvSpPr>
        <dsp:cNvPr id="0" name=""/>
        <dsp:cNvSpPr/>
      </dsp:nvSpPr>
      <dsp:spPr>
        <a:xfrm rot="16200000">
          <a:off x="3896145" y="1267488"/>
          <a:ext cx="1564963" cy="5808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F2ECE-1038-4A88-9FEE-77B10EF00000}">
      <dsp:nvSpPr>
        <dsp:cNvPr id="0" name=""/>
        <dsp:cNvSpPr/>
      </dsp:nvSpPr>
      <dsp:spPr>
        <a:xfrm>
          <a:off x="3710603" y="994"/>
          <a:ext cx="1936047" cy="15488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Establishment of good working relationships</a:t>
          </a:r>
          <a:endParaRPr lang="en-US" sz="1900" kern="1200" dirty="0"/>
        </a:p>
      </dsp:txBody>
      <dsp:txXfrm>
        <a:off x="3755967" y="46358"/>
        <a:ext cx="1845319" cy="1458109"/>
      </dsp:txXfrm>
    </dsp:sp>
    <dsp:sp modelId="{157DC0DE-1B7A-45C5-863C-440FFC006FE8}">
      <dsp:nvSpPr>
        <dsp:cNvPr id="0" name=""/>
        <dsp:cNvSpPr/>
      </dsp:nvSpPr>
      <dsp:spPr>
        <a:xfrm rot="19500000">
          <a:off x="5446420" y="2074510"/>
          <a:ext cx="1564963" cy="5808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AC8E0-70A7-4E17-B166-CA4539F01B07}">
      <dsp:nvSpPr>
        <dsp:cNvPr id="0" name=""/>
        <dsp:cNvSpPr/>
      </dsp:nvSpPr>
      <dsp:spPr>
        <a:xfrm>
          <a:off x="5901850" y="1141685"/>
          <a:ext cx="1936047" cy="15488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Partnership to ensure new programme meets standards</a:t>
          </a:r>
          <a:endParaRPr lang="en-US" sz="1900" kern="1200" dirty="0"/>
        </a:p>
      </dsp:txBody>
      <dsp:txXfrm>
        <a:off x="5947214" y="1187049"/>
        <a:ext cx="1845319" cy="1458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F0B8E-5B25-423D-90B0-1739DCF78DCF}">
      <dsp:nvSpPr>
        <dsp:cNvPr id="0" name=""/>
        <dsp:cNvSpPr/>
      </dsp:nvSpPr>
      <dsp:spPr>
        <a:xfrm>
          <a:off x="4904687" y="2592928"/>
          <a:ext cx="2915072" cy="2915072"/>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Programme development team</a:t>
          </a:r>
          <a:endParaRPr lang="en-US" sz="1800" kern="1200" dirty="0"/>
        </a:p>
      </dsp:txBody>
      <dsp:txXfrm>
        <a:off x="5490746" y="3275770"/>
        <a:ext cx="1742954" cy="1498407"/>
      </dsp:txXfrm>
    </dsp:sp>
    <dsp:sp modelId="{10445302-07F7-4668-B6E5-620A41D1A342}">
      <dsp:nvSpPr>
        <dsp:cNvPr id="0" name=""/>
        <dsp:cNvSpPr/>
      </dsp:nvSpPr>
      <dsp:spPr>
        <a:xfrm>
          <a:off x="2736318" y="1440541"/>
          <a:ext cx="3064705" cy="3046791"/>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Independent assessor(s)</a:t>
          </a:r>
          <a:endParaRPr lang="en-US" sz="1800" kern="1200" dirty="0"/>
        </a:p>
      </dsp:txBody>
      <dsp:txXfrm>
        <a:off x="3505961" y="2212216"/>
        <a:ext cx="1525419" cy="1503441"/>
      </dsp:txXfrm>
    </dsp:sp>
    <dsp:sp modelId="{CF81397B-FFC4-49AB-A918-55152600B68E}">
      <dsp:nvSpPr>
        <dsp:cNvPr id="0" name=""/>
        <dsp:cNvSpPr/>
      </dsp:nvSpPr>
      <dsp:spPr>
        <a:xfrm rot="20700000">
          <a:off x="4179337" y="68966"/>
          <a:ext cx="2510726" cy="2821868"/>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Educational committee of MO</a:t>
          </a:r>
          <a:endParaRPr lang="en-US" sz="1800" kern="1200" dirty="0"/>
        </a:p>
      </dsp:txBody>
      <dsp:txXfrm rot="-20700000">
        <a:off x="4711558" y="706339"/>
        <a:ext cx="1446284" cy="1547122"/>
      </dsp:txXfrm>
    </dsp:sp>
    <dsp:sp modelId="{F85840FE-E4C0-4C40-9382-B14E9A410223}">
      <dsp:nvSpPr>
        <dsp:cNvPr id="0" name=""/>
        <dsp:cNvSpPr/>
      </dsp:nvSpPr>
      <dsp:spPr>
        <a:xfrm>
          <a:off x="4692868" y="2146001"/>
          <a:ext cx="3731292" cy="3731292"/>
        </a:xfrm>
        <a:prstGeom prst="circularArrow">
          <a:avLst>
            <a:gd name="adj1" fmla="val 4688"/>
            <a:gd name="adj2" fmla="val 299029"/>
            <a:gd name="adj3" fmla="val 2537481"/>
            <a:gd name="adj4" fmla="val 158161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7E9EB-3AAE-4222-8C80-D3B6B31472FC}">
      <dsp:nvSpPr>
        <dsp:cNvPr id="0" name=""/>
        <dsp:cNvSpPr/>
      </dsp:nvSpPr>
      <dsp:spPr>
        <a:xfrm>
          <a:off x="2833187" y="1430078"/>
          <a:ext cx="2711017" cy="271101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D749-1DC8-45C8-B13D-0C9F008CB9E4}">
      <dsp:nvSpPr>
        <dsp:cNvPr id="0" name=""/>
        <dsp:cNvSpPr/>
      </dsp:nvSpPr>
      <dsp:spPr>
        <a:xfrm>
          <a:off x="3915608" y="-18443"/>
          <a:ext cx="2923022" cy="292302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27EA-1E6C-4F10-9370-FDAFC323BCBA}">
      <dsp:nvSpPr>
        <dsp:cNvPr id="0" name=""/>
        <dsp:cNvSpPr/>
      </dsp:nvSpPr>
      <dsp:spPr>
        <a:xfrm>
          <a:off x="0" y="0"/>
          <a:ext cx="8068812" cy="14071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Confirm to programme that standards are met</a:t>
          </a:r>
          <a:endParaRPr lang="en-US" sz="2000" kern="1200" dirty="0"/>
        </a:p>
      </dsp:txBody>
      <dsp:txXfrm>
        <a:off x="41214" y="41214"/>
        <a:ext cx="6550377" cy="1324732"/>
      </dsp:txXfrm>
    </dsp:sp>
    <dsp:sp modelId="{7B8012CA-6570-4CA8-AF51-B8A1F7FC534D}">
      <dsp:nvSpPr>
        <dsp:cNvPr id="0" name=""/>
        <dsp:cNvSpPr/>
      </dsp:nvSpPr>
      <dsp:spPr>
        <a:xfrm>
          <a:off x="711953" y="1641686"/>
          <a:ext cx="8068812" cy="14071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Appointment of EA to evaluate ongoing quality</a:t>
          </a:r>
          <a:endParaRPr lang="en-US" sz="2000" kern="1200" dirty="0"/>
        </a:p>
      </dsp:txBody>
      <dsp:txXfrm>
        <a:off x="753167" y="1682900"/>
        <a:ext cx="6359775" cy="1324732"/>
      </dsp:txXfrm>
    </dsp:sp>
    <dsp:sp modelId="{D54D1E6A-832E-4F54-BD95-017504B2BB52}">
      <dsp:nvSpPr>
        <dsp:cNvPr id="0" name=""/>
        <dsp:cNvSpPr/>
      </dsp:nvSpPr>
      <dsp:spPr>
        <a:xfrm>
          <a:off x="1423907" y="3283373"/>
          <a:ext cx="8068812" cy="14071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Include detail of all processes in next International Monitoring submission i.e. evidence of new programme meeting standards</a:t>
          </a:r>
          <a:endParaRPr lang="en-US" sz="2000" kern="1200" dirty="0"/>
        </a:p>
      </dsp:txBody>
      <dsp:txXfrm>
        <a:off x="1465121" y="3324587"/>
        <a:ext cx="6359775" cy="1324732"/>
      </dsp:txXfrm>
    </dsp:sp>
    <dsp:sp modelId="{00A45BBC-E583-4CD6-9037-C1CB64B5E930}">
      <dsp:nvSpPr>
        <dsp:cNvPr id="0" name=""/>
        <dsp:cNvSpPr/>
      </dsp:nvSpPr>
      <dsp:spPr>
        <a:xfrm>
          <a:off x="7154157" y="1067096"/>
          <a:ext cx="914654" cy="91465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359954" y="1067096"/>
        <a:ext cx="503060" cy="688277"/>
      </dsp:txXfrm>
    </dsp:sp>
    <dsp:sp modelId="{01AD1F87-723F-420F-9D60-BC20465FDBEB}">
      <dsp:nvSpPr>
        <dsp:cNvPr id="0" name=""/>
        <dsp:cNvSpPr/>
      </dsp:nvSpPr>
      <dsp:spPr>
        <a:xfrm>
          <a:off x="7866111" y="2699402"/>
          <a:ext cx="914654" cy="91465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071908" y="2699402"/>
        <a:ext cx="503060" cy="688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F772A-59D5-564A-817A-34C2E95BA6B6}">
      <dsp:nvSpPr>
        <dsp:cNvPr id="0" name=""/>
        <dsp:cNvSpPr/>
      </dsp:nvSpPr>
      <dsp:spPr>
        <a:xfrm>
          <a:off x="2725723" y="339096"/>
          <a:ext cx="2944156" cy="2717025"/>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baseline="0" dirty="0"/>
            <a:t>How do you ensure the EA report is of a high quality?</a:t>
          </a:r>
          <a:endParaRPr lang="da-DK" sz="1800" kern="1200" dirty="0"/>
        </a:p>
      </dsp:txBody>
      <dsp:txXfrm>
        <a:off x="3588046" y="1134894"/>
        <a:ext cx="2081833" cy="1921227"/>
      </dsp:txXfrm>
    </dsp:sp>
    <dsp:sp modelId="{97A88C0D-FAED-014D-BFE3-E5588E64C420}">
      <dsp:nvSpPr>
        <dsp:cNvPr id="0" name=""/>
        <dsp:cNvSpPr/>
      </dsp:nvSpPr>
      <dsp:spPr>
        <a:xfrm rot="5400000">
          <a:off x="5665806" y="157332"/>
          <a:ext cx="2687515" cy="308055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da-DK" sz="1800" kern="1200" dirty="0"/>
            <a:t>What are the strategies used to ensure continuity of your national monitoring  processes? </a:t>
          </a:r>
        </a:p>
      </dsp:txBody>
      <dsp:txXfrm rot="-5400000">
        <a:off x="5469287" y="1141006"/>
        <a:ext cx="2178280" cy="1900360"/>
      </dsp:txXfrm>
    </dsp:sp>
    <dsp:sp modelId="{A5B19568-826F-E24F-A97F-83D20CD0774C}">
      <dsp:nvSpPr>
        <dsp:cNvPr id="0" name=""/>
        <dsp:cNvSpPr/>
      </dsp:nvSpPr>
      <dsp:spPr>
        <a:xfrm rot="10800000">
          <a:off x="5469287" y="3110867"/>
          <a:ext cx="3080553" cy="2797009"/>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baseline="0" dirty="0"/>
            <a:t>  </a:t>
          </a:r>
        </a:p>
        <a:p>
          <a:pPr marL="0" lvl="0" indent="0" algn="ctr" defTabSz="800100">
            <a:lnSpc>
              <a:spcPct val="90000"/>
            </a:lnSpc>
            <a:spcBef>
              <a:spcPct val="0"/>
            </a:spcBef>
            <a:spcAft>
              <a:spcPct val="35000"/>
            </a:spcAft>
            <a:buNone/>
          </a:pPr>
          <a:r>
            <a:rPr lang="en-CA" sz="1800" kern="1200" baseline="0" dirty="0"/>
            <a:t>How do you ensure that the IM submission is of a high quality?</a:t>
          </a:r>
          <a:endParaRPr lang="da-DK" sz="1500" kern="1200" dirty="0"/>
        </a:p>
      </dsp:txBody>
      <dsp:txXfrm rot="10800000">
        <a:off x="5469287" y="3110867"/>
        <a:ext cx="2178280" cy="1977784"/>
      </dsp:txXfrm>
    </dsp:sp>
    <dsp:sp modelId="{C7D8CFA5-16B2-2F4B-BD4A-1B8F55C06F02}">
      <dsp:nvSpPr>
        <dsp:cNvPr id="0" name=""/>
        <dsp:cNvSpPr/>
      </dsp:nvSpPr>
      <dsp:spPr>
        <a:xfrm rot="16200000">
          <a:off x="2814038" y="3096259"/>
          <a:ext cx="2767525" cy="282622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CA" sz="1600" kern="1200" baseline="0" dirty="0"/>
        </a:p>
        <a:p>
          <a:pPr marL="0" lvl="0" indent="0" algn="ctr" defTabSz="711200">
            <a:lnSpc>
              <a:spcPct val="90000"/>
            </a:lnSpc>
            <a:spcBef>
              <a:spcPct val="0"/>
            </a:spcBef>
            <a:spcAft>
              <a:spcPct val="35000"/>
            </a:spcAft>
            <a:buNone/>
          </a:pPr>
          <a:endParaRPr lang="en-CA" sz="1600" kern="1200" baseline="0" dirty="0"/>
        </a:p>
        <a:p>
          <a:pPr marL="0" lvl="0" indent="0" algn="ctr" defTabSz="711200">
            <a:lnSpc>
              <a:spcPct val="90000"/>
            </a:lnSpc>
            <a:spcBef>
              <a:spcPct val="0"/>
            </a:spcBef>
            <a:spcAft>
              <a:spcPct val="35000"/>
            </a:spcAft>
            <a:buNone/>
          </a:pPr>
          <a:r>
            <a:rPr lang="en-CA" sz="1600" kern="1200" baseline="0" dirty="0"/>
            <a:t>How do you ensure the educational programmes are   delivering  quality Mentored Clinical Practice?</a:t>
          </a:r>
          <a:endParaRPr lang="da-DK" sz="1300" kern="1200" dirty="0"/>
        </a:p>
      </dsp:txBody>
      <dsp:txXfrm rot="5400000">
        <a:off x="3612472" y="3125608"/>
        <a:ext cx="1998441" cy="1956936"/>
      </dsp:txXfrm>
    </dsp:sp>
    <dsp:sp modelId="{3C31D258-55F7-5445-AFF1-591072EA03C3}">
      <dsp:nvSpPr>
        <dsp:cNvPr id="0" name=""/>
        <dsp:cNvSpPr/>
      </dsp:nvSpPr>
      <dsp:spPr>
        <a:xfrm>
          <a:off x="5139710" y="2544862"/>
          <a:ext cx="927943" cy="806907"/>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5FF33-9C93-3947-91E2-831B6795DB0D}">
      <dsp:nvSpPr>
        <dsp:cNvPr id="0" name=""/>
        <dsp:cNvSpPr/>
      </dsp:nvSpPr>
      <dsp:spPr>
        <a:xfrm rot="10800000">
          <a:off x="5139710" y="2855211"/>
          <a:ext cx="927943" cy="806907"/>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4E9E-77AE-664B-A593-4AB54442D52B}">
      <dsp:nvSpPr>
        <dsp:cNvPr id="0" name=""/>
        <dsp:cNvSpPr/>
      </dsp:nvSpPr>
      <dsp:spPr>
        <a:xfrm>
          <a:off x="1474589" y="41101"/>
          <a:ext cx="1972866" cy="19728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Research</a:t>
          </a:r>
        </a:p>
      </dsp:txBody>
      <dsp:txXfrm>
        <a:off x="1737638" y="386353"/>
        <a:ext cx="1446768" cy="887789"/>
      </dsp:txXfrm>
    </dsp:sp>
    <dsp:sp modelId="{D4F31BB0-CE10-B941-B591-99AF8BD18DD5}">
      <dsp:nvSpPr>
        <dsp:cNvPr id="0" name=""/>
        <dsp:cNvSpPr/>
      </dsp:nvSpPr>
      <dsp:spPr>
        <a:xfrm>
          <a:off x="2186465" y="1274143"/>
          <a:ext cx="1972866" cy="19728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Clinical expertise</a:t>
          </a:r>
        </a:p>
      </dsp:txBody>
      <dsp:txXfrm>
        <a:off x="2789833" y="1783800"/>
        <a:ext cx="1183719" cy="1085076"/>
      </dsp:txXfrm>
    </dsp:sp>
    <dsp:sp modelId="{72E9B59B-890D-D24C-AA92-05FBE1585690}">
      <dsp:nvSpPr>
        <dsp:cNvPr id="0" name=""/>
        <dsp:cNvSpPr/>
      </dsp:nvSpPr>
      <dsp:spPr>
        <a:xfrm>
          <a:off x="762713" y="1274143"/>
          <a:ext cx="1972866" cy="19728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Individual patient</a:t>
          </a:r>
        </a:p>
      </dsp:txBody>
      <dsp:txXfrm>
        <a:off x="948491" y="1783800"/>
        <a:ext cx="1183719" cy="1085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A480C-4772-FD4F-AFCE-02F9A50A98E8}" type="datetimeFigureOut">
              <a:rPr lang="en-US" smtClean="0"/>
              <a:pPr/>
              <a:t>5/10/19</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4EA64-03F8-9542-AC71-4CC64B48E516}" type="slidenum">
              <a:rPr lang="en-CA" smtClean="0"/>
              <a:pPr/>
              <a:t>‹#›</a:t>
            </a:fld>
            <a:endParaRPr lang="en-CA" dirty="0"/>
          </a:p>
        </p:txBody>
      </p:sp>
    </p:spTree>
    <p:extLst>
      <p:ext uri="{BB962C8B-B14F-4D97-AF65-F5344CB8AC3E}">
        <p14:creationId xmlns:p14="http://schemas.microsoft.com/office/powerpoint/2010/main" val="3929416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ospt.org/doi/abs/10.2519/jospt.2018.7476?code=jospt-sit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thesports.physio/2017/09/29/manual-therapy-sucks/" TargetMode="External"/><Relationship Id="rId4" Type="http://schemas.openxmlformats.org/officeDocument/2006/relationships/hyperlink" Target="https://www.tandfonline.com/doi/full/10.1080/10669817.2017.135824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ospt.org/doi/abs/10.2519/jospt.2018.7476?code=jospt-sit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thesports.physio/2017/09/29/manual-therapy-sucks/" TargetMode="External"/><Relationship Id="rId4" Type="http://schemas.openxmlformats.org/officeDocument/2006/relationships/hyperlink" Target="https://www.tandfonline.com/doi/full/10.1080/10669817.2017.135824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A54EA64-03F8-9542-AC71-4CC64B48E516}" type="slidenum">
              <a:rPr lang="en-CA" smtClean="0"/>
              <a:pPr/>
              <a:t>1</a:t>
            </a:fld>
            <a:endParaRPr lang="en-CA" dirty="0"/>
          </a:p>
        </p:txBody>
      </p:sp>
    </p:spTree>
    <p:extLst>
      <p:ext uri="{BB962C8B-B14F-4D97-AF65-F5344CB8AC3E}">
        <p14:creationId xmlns:p14="http://schemas.microsoft.com/office/powerpoint/2010/main" val="207619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“The successful use of manual therapy depends on a comprehensive understanding of the complex interplay between multiple inputs, including the patient, the provider, and the environment. Relying simply on biomechanical mechanisms is a recipe for failure.” (</a:t>
            </a:r>
            <a:r>
              <a:rPr lang="en-AU" dirty="0" err="1">
                <a:effectLst/>
              </a:rPr>
              <a:t>Mintken</a:t>
            </a:r>
            <a:r>
              <a:rPr lang="en-AU" dirty="0">
                <a:effectLst/>
              </a:rPr>
              <a:t>, p.2)</a:t>
            </a:r>
          </a:p>
          <a:p>
            <a:r>
              <a:rPr lang="en-AU" sz="1200" b="0" i="0" kern="1200" dirty="0">
                <a:solidFill>
                  <a:schemeClr val="tx1"/>
                </a:solidFill>
                <a:effectLst/>
                <a:latin typeface="+mn-lt"/>
                <a:ea typeface="+mn-ea"/>
                <a:cs typeface="+mn-cs"/>
              </a:rPr>
              <a:t>This is a powerful statement.  If you want to dive into a recent article on the complex mechanistic interplay of inputs (and outputs) within manual therapy, read this recent article by Joel </a:t>
            </a:r>
            <a:r>
              <a:rPr lang="en-AU" sz="1200" b="0" i="0" kern="1200" dirty="0" err="1">
                <a:solidFill>
                  <a:schemeClr val="tx1"/>
                </a:solidFill>
                <a:effectLst/>
                <a:latin typeface="+mn-lt"/>
                <a:ea typeface="+mn-ea"/>
                <a:cs typeface="+mn-cs"/>
              </a:rPr>
              <a:t>Bialosky</a:t>
            </a:r>
            <a:r>
              <a:rPr lang="en-AU" sz="1200" b="0" i="0" kern="1200" dirty="0">
                <a:solidFill>
                  <a:schemeClr val="tx1"/>
                </a:solidFill>
                <a:effectLst/>
                <a:latin typeface="+mn-lt"/>
                <a:ea typeface="+mn-ea"/>
                <a:cs typeface="+mn-cs"/>
              </a:rPr>
              <a:t> and colleagues </a:t>
            </a:r>
            <a:r>
              <a:rPr lang="en-AU" sz="1200" b="0" i="0" u="none" strike="noStrike" kern="1200" dirty="0">
                <a:solidFill>
                  <a:schemeClr val="tx1"/>
                </a:solidFill>
                <a:effectLst/>
                <a:latin typeface="+mn-lt"/>
                <a:ea typeface="+mn-ea"/>
                <a:cs typeface="+mn-cs"/>
                <a:hlinkClick r:id="rId3"/>
              </a:rPr>
              <a:t>here</a:t>
            </a:r>
            <a:r>
              <a:rPr lang="en-AU" sz="1200" b="0" i="0" kern="1200" dirty="0">
                <a:solidFill>
                  <a:schemeClr val="tx1"/>
                </a:solidFill>
                <a:effectLst/>
                <a:latin typeface="+mn-lt"/>
                <a:ea typeface="+mn-ea"/>
                <a:cs typeface="+mn-cs"/>
              </a:rPr>
              <a:t>.</a:t>
            </a:r>
          </a:p>
          <a:p>
            <a:r>
              <a:rPr lang="en-AU" sz="1200" b="0" i="0" kern="1200" dirty="0" err="1">
                <a:solidFill>
                  <a:schemeClr val="tx1"/>
                </a:solidFill>
                <a:effectLst/>
                <a:latin typeface="+mn-lt"/>
                <a:ea typeface="+mn-ea"/>
                <a:cs typeface="+mn-cs"/>
              </a:rPr>
              <a:t>Mintken</a:t>
            </a:r>
            <a:r>
              <a:rPr lang="en-AU" sz="1200" b="0" i="0" kern="1200" dirty="0">
                <a:solidFill>
                  <a:schemeClr val="tx1"/>
                </a:solidFill>
                <a:effectLst/>
                <a:latin typeface="+mn-lt"/>
                <a:ea typeface="+mn-ea"/>
                <a:cs typeface="+mn-cs"/>
              </a:rPr>
              <a:t> et al go on to close their editorial with this quote:</a:t>
            </a:r>
          </a:p>
          <a:p>
            <a:r>
              <a:rPr lang="en-AU" dirty="0">
                <a:effectLst/>
              </a:rPr>
              <a:t>“We need to embrace contemporary pain science as well as neurophysiological, psychological, and non-specific patient factors as potential manual therapy treatment modifiers to maximize our patients’ outcomes [19]. Saddle up, the future is now.” (</a:t>
            </a:r>
            <a:r>
              <a:rPr lang="en-AU" dirty="0" err="1">
                <a:effectLst/>
              </a:rPr>
              <a:t>Mintken</a:t>
            </a:r>
            <a:r>
              <a:rPr lang="en-AU" dirty="0">
                <a:effectLst/>
              </a:rPr>
              <a:t>, p.2)</a:t>
            </a:r>
          </a:p>
          <a:p>
            <a:r>
              <a:rPr lang="en-AU" sz="1200" b="0" i="0" kern="1200" dirty="0">
                <a:solidFill>
                  <a:schemeClr val="tx1"/>
                </a:solidFill>
                <a:effectLst/>
                <a:latin typeface="+mn-lt"/>
                <a:ea typeface="+mn-ea"/>
                <a:cs typeface="+mn-cs"/>
              </a:rPr>
              <a:t>This editorial, along with the </a:t>
            </a:r>
            <a:r>
              <a:rPr lang="en-AU" sz="1200" b="0" i="0" kern="1200" dirty="0" err="1">
                <a:solidFill>
                  <a:schemeClr val="tx1"/>
                </a:solidFill>
                <a:effectLst/>
                <a:latin typeface="+mn-lt"/>
                <a:ea typeface="+mn-ea"/>
                <a:cs typeface="+mn-cs"/>
              </a:rPr>
              <a:t>Bialosky</a:t>
            </a:r>
            <a:r>
              <a:rPr lang="en-AU" sz="1200" b="0" i="0" kern="1200" dirty="0">
                <a:solidFill>
                  <a:schemeClr val="tx1"/>
                </a:solidFill>
                <a:effectLst/>
                <a:latin typeface="+mn-lt"/>
                <a:ea typeface="+mn-ea"/>
                <a:cs typeface="+mn-cs"/>
              </a:rPr>
              <a:t> article, shows the progression of understanding behind manual therapy over the last 10 years.  I can’t help but think about what the future of manual therapy will look like, both in research and clinical practice.  As Collins et al state in their </a:t>
            </a:r>
            <a:r>
              <a:rPr lang="en-AU" sz="1200" b="0" i="0" u="none" strike="noStrike" kern="1200" dirty="0">
                <a:solidFill>
                  <a:schemeClr val="tx1"/>
                </a:solidFill>
                <a:effectLst/>
                <a:latin typeface="+mn-lt"/>
                <a:ea typeface="+mn-ea"/>
                <a:cs typeface="+mn-cs"/>
                <a:hlinkClick r:id="rId4"/>
              </a:rPr>
              <a:t>2017 JMMT editorial</a:t>
            </a:r>
            <a:r>
              <a:rPr lang="en-AU" sz="1200" b="0" i="0" kern="1200" dirty="0">
                <a:solidFill>
                  <a:schemeClr val="tx1"/>
                </a:solidFill>
                <a:effectLst/>
                <a:latin typeface="+mn-lt"/>
                <a:ea typeface="+mn-ea"/>
                <a:cs typeface="+mn-cs"/>
              </a:rPr>
              <a:t> regarding the future of manual therapy, we should have:</a:t>
            </a:r>
          </a:p>
          <a:p>
            <a:r>
              <a:rPr lang="en-AU" dirty="0">
                <a:effectLst/>
              </a:rPr>
              <a:t>A focus beyond differential diagnosis, with an explicit clinical reasoning process for the application and sequencing of OMPT techniques, allows PTs to address the complexities of the entire movement system and its interrelationships. (Collins, p. 3)</a:t>
            </a:r>
          </a:p>
          <a:p>
            <a:r>
              <a:rPr lang="en-AU" sz="1200" b="0" i="0" kern="1200" dirty="0">
                <a:solidFill>
                  <a:schemeClr val="tx1"/>
                </a:solidFill>
                <a:effectLst/>
                <a:latin typeface="+mn-lt"/>
                <a:ea typeface="+mn-ea"/>
                <a:cs typeface="+mn-cs"/>
              </a:rPr>
              <a:t>I believe the future will continue to build on our clinical reasoning processes.  The future will look beyond the explicit use of manual therapy alone, but in addition to other interventions we commonly use like exercise and expanding our patient’s knowledge of pain.  I believe that we will see that manual therapy is not a passive intervention – that our brains are highly active during manual therapy – even if we are not moving.  The future research of manual therapy must work to include measures that help us understand the interplay of the many factors surrounding treatment effects.  Finally, I hope the manual therapy world will hear other people’s views and thoughts on its use, even if the message is </a:t>
            </a:r>
            <a:r>
              <a:rPr lang="en-AU" sz="1200" b="0" i="0" u="none" strike="noStrike" kern="1200" dirty="0">
                <a:solidFill>
                  <a:schemeClr val="tx1"/>
                </a:solidFill>
                <a:effectLst/>
                <a:latin typeface="+mn-lt"/>
                <a:ea typeface="+mn-ea"/>
                <a:cs typeface="+mn-cs"/>
                <a:hlinkClick r:id="rId5"/>
              </a:rPr>
              <a:t>that manual therapy sucks</a:t>
            </a:r>
            <a:r>
              <a:rPr lang="en-AU" sz="1200" b="0" i="0" kern="1200" dirty="0">
                <a:solidFill>
                  <a:schemeClr val="tx1"/>
                </a:solidFill>
                <a:effectLst/>
                <a:latin typeface="+mn-lt"/>
                <a:ea typeface="+mn-ea"/>
                <a:cs typeface="+mn-cs"/>
              </a:rPr>
              <a:t>.  We need to challenge our biases in order to progress.</a:t>
            </a:r>
          </a:p>
          <a:p>
            <a:r>
              <a:rPr lang="en-AU" sz="1200" b="0" i="0" kern="1200" dirty="0">
                <a:solidFill>
                  <a:schemeClr val="tx1"/>
                </a:solidFill>
                <a:effectLst/>
                <a:latin typeface="+mn-lt"/>
                <a:ea typeface="+mn-ea"/>
                <a:cs typeface="+mn-cs"/>
              </a:rPr>
              <a:t>So, those are my thoughts, where do you think manual therapy is going?</a:t>
            </a:r>
            <a:endParaRPr lang="en-US" dirty="0"/>
          </a:p>
        </p:txBody>
      </p:sp>
      <p:sp>
        <p:nvSpPr>
          <p:cNvPr id="4" name="Slide Number Placeholder 3"/>
          <p:cNvSpPr>
            <a:spLocks noGrp="1"/>
          </p:cNvSpPr>
          <p:nvPr>
            <p:ph type="sldNum" sz="quarter" idx="5"/>
          </p:nvPr>
        </p:nvSpPr>
        <p:spPr/>
        <p:txBody>
          <a:bodyPr/>
          <a:lstStyle/>
          <a:p>
            <a:fld id="{0A54EA64-03F8-9542-AC71-4CC64B48E516}" type="slidenum">
              <a:rPr lang="en-CA" smtClean="0"/>
              <a:pPr/>
              <a:t>23</a:t>
            </a:fld>
            <a:endParaRPr lang="en-CA" dirty="0"/>
          </a:p>
        </p:txBody>
      </p:sp>
    </p:spTree>
    <p:extLst>
      <p:ext uri="{BB962C8B-B14F-4D97-AF65-F5344CB8AC3E}">
        <p14:creationId xmlns:p14="http://schemas.microsoft.com/office/powerpoint/2010/main" val="332057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say evidence informed, not evidence based</a:t>
            </a:r>
          </a:p>
        </p:txBody>
      </p:sp>
      <p:sp>
        <p:nvSpPr>
          <p:cNvPr id="4" name="Slide Number Placeholder 3"/>
          <p:cNvSpPr>
            <a:spLocks noGrp="1"/>
          </p:cNvSpPr>
          <p:nvPr>
            <p:ph type="sldNum" sz="quarter" idx="5"/>
          </p:nvPr>
        </p:nvSpPr>
        <p:spPr/>
        <p:txBody>
          <a:bodyPr/>
          <a:lstStyle/>
          <a:p>
            <a:fld id="{0A54EA64-03F8-9542-AC71-4CC64B48E516}" type="slidenum">
              <a:rPr lang="en-CA" smtClean="0"/>
              <a:pPr/>
              <a:t>29</a:t>
            </a:fld>
            <a:endParaRPr lang="en-CA" dirty="0"/>
          </a:p>
        </p:txBody>
      </p:sp>
    </p:spTree>
    <p:extLst>
      <p:ext uri="{BB962C8B-B14F-4D97-AF65-F5344CB8AC3E}">
        <p14:creationId xmlns:p14="http://schemas.microsoft.com/office/powerpoint/2010/main" val="6076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Manual skills for diagnosis vs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Manual skills for building confidence between patient and therapist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what has changed and why? </a:t>
            </a:r>
            <a:r>
              <a:rPr lang="en-US" dirty="0" err="1"/>
              <a:t>E.g</a:t>
            </a:r>
            <a:r>
              <a:rPr lang="en-US" dirty="0"/>
              <a:t> </a:t>
            </a:r>
            <a:r>
              <a:rPr lang="en-US" dirty="0" err="1"/>
              <a:t>Cx</a:t>
            </a:r>
            <a:r>
              <a:rPr lang="en-US" dirty="0"/>
              <a:t> spine manipulation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Recognise</a:t>
            </a:r>
            <a:r>
              <a:rPr lang="en-US" dirty="0"/>
              <a:t> differences between countries – pros and cons of different approaches?</a:t>
            </a:r>
          </a:p>
          <a:p>
            <a:r>
              <a:rPr lang="en-US" dirty="0"/>
              <a:t>Get MOs to think about how their programs have evolved over the years, or identify if they have remained static and not changed/evolved as research evidence base has evolved?</a:t>
            </a:r>
          </a:p>
          <a:p>
            <a:r>
              <a:rPr lang="en-US" dirty="0"/>
              <a:t>Get them to reflect on whether they are teaching best practice, and the best evidence?</a:t>
            </a:r>
          </a:p>
          <a:p>
            <a:endParaRPr lang="en-US" dirty="0"/>
          </a:p>
          <a:p>
            <a:r>
              <a:rPr lang="en-AU" sz="1200" kern="1200" dirty="0">
                <a:solidFill>
                  <a:schemeClr val="tx1"/>
                </a:solidFill>
                <a:effectLst/>
                <a:latin typeface="+mn-lt"/>
                <a:ea typeface="+mn-ea"/>
                <a:cs typeface="+mn-cs"/>
              </a:rPr>
              <a:t>The Standards Committee feel that the following guidelines should be followed: </a:t>
            </a:r>
          </a:p>
          <a:p>
            <a:r>
              <a:rPr lang="en-AU" sz="1200" kern="1200" dirty="0">
                <a:solidFill>
                  <a:schemeClr val="tx1"/>
                </a:solidFill>
                <a:effectLst/>
                <a:latin typeface="+mn-lt"/>
                <a:ea typeface="+mn-ea"/>
                <a:cs typeface="+mn-cs"/>
              </a:rPr>
              <a:t>1. Thorough understanding of basic </a:t>
            </a:r>
            <a:r>
              <a:rPr lang="en-AU" sz="1200" kern="1200" dirty="0" err="1">
                <a:solidFill>
                  <a:schemeClr val="tx1"/>
                </a:solidFill>
                <a:effectLst/>
                <a:latin typeface="+mn-lt"/>
                <a:ea typeface="+mn-ea"/>
                <a:cs typeface="+mn-cs"/>
              </a:rPr>
              <a:t>examinative</a:t>
            </a:r>
            <a:r>
              <a:rPr lang="en-AU" sz="1200" kern="1200" dirty="0">
                <a:solidFill>
                  <a:schemeClr val="tx1"/>
                </a:solidFill>
                <a:effectLst/>
                <a:latin typeface="+mn-lt"/>
                <a:ea typeface="+mn-ea"/>
                <a:cs typeface="+mn-cs"/>
              </a:rPr>
              <a:t> techniques for determining </a:t>
            </a:r>
            <a:r>
              <a:rPr lang="en-AU" sz="1200" kern="1200" dirty="0" err="1">
                <a:solidFill>
                  <a:schemeClr val="tx1"/>
                </a:solidFill>
                <a:effectLst/>
                <a:latin typeface="+mn-lt"/>
                <a:ea typeface="+mn-ea"/>
                <a:cs typeface="+mn-cs"/>
              </a:rPr>
              <a:t>neuromusculokeletal</a:t>
            </a:r>
            <a:r>
              <a:rPr lang="en-AU" sz="1200" kern="1200" dirty="0">
                <a:solidFill>
                  <a:schemeClr val="tx1"/>
                </a:solidFill>
                <a:effectLst/>
                <a:latin typeface="+mn-lt"/>
                <a:ea typeface="+mn-ea"/>
                <a:cs typeface="+mn-cs"/>
              </a:rPr>
              <a:t> dysfunctions e.g. comprehensive examination for neck and upper limb. </a:t>
            </a:r>
          </a:p>
          <a:p>
            <a:r>
              <a:rPr lang="en-AU" sz="1200" kern="1200" dirty="0">
                <a:solidFill>
                  <a:schemeClr val="tx1"/>
                </a:solidFill>
                <a:effectLst/>
                <a:latin typeface="+mn-lt"/>
                <a:ea typeface="+mn-ea"/>
                <a:cs typeface="+mn-cs"/>
              </a:rPr>
              <a:t>2. Palpatory skills must be developed so that: </a:t>
            </a:r>
          </a:p>
          <a:p>
            <a:r>
              <a:rPr lang="en-AU" sz="1200" kern="1200" dirty="0">
                <a:solidFill>
                  <a:schemeClr val="tx1"/>
                </a:solidFill>
                <a:effectLst/>
                <a:latin typeface="+mn-lt"/>
                <a:ea typeface="+mn-ea"/>
                <a:cs typeface="+mn-cs"/>
              </a:rPr>
              <a:t>a. Reactivity of the local problem can be determined from point of view of recognising muscle spasm </a:t>
            </a:r>
          </a:p>
          <a:p>
            <a:r>
              <a:rPr lang="en-AU" sz="1200" kern="1200" dirty="0">
                <a:solidFill>
                  <a:schemeClr val="tx1"/>
                </a:solidFill>
                <a:effectLst/>
                <a:latin typeface="+mn-lt"/>
                <a:ea typeface="+mn-ea"/>
                <a:cs typeface="+mn-cs"/>
              </a:rPr>
              <a:t>b. Applying pressures, gliding and distraction procedures to articular structures to determine the pain/range/resistance relationship e.g. “end feel”. </a:t>
            </a:r>
          </a:p>
          <a:p>
            <a:r>
              <a:rPr lang="en-AU" sz="1200" kern="1200" dirty="0">
                <a:solidFill>
                  <a:schemeClr val="tx1"/>
                </a:solidFill>
                <a:effectLst/>
                <a:latin typeface="+mn-lt"/>
                <a:ea typeface="+mn-ea"/>
                <a:cs typeface="+mn-cs"/>
              </a:rPr>
              <a:t>3. Techniques for passive testing of specific joint movement should be included so that hypermobility, hypomobility and possible positional faults may be recognized. </a:t>
            </a:r>
          </a:p>
          <a:p>
            <a:r>
              <a:rPr lang="en-AU" sz="1200" kern="1200" dirty="0">
                <a:solidFill>
                  <a:schemeClr val="tx1"/>
                </a:solidFill>
                <a:effectLst/>
                <a:latin typeface="+mn-lt"/>
                <a:ea typeface="+mn-ea"/>
                <a:cs typeface="+mn-cs"/>
              </a:rPr>
              <a:t>4. The meaning of graded passive movement should be included so that the appropriate degree of movement can be applied to the joint related to pain/limitation/resistance relationship. </a:t>
            </a:r>
          </a:p>
          <a:p>
            <a:r>
              <a:rPr lang="en-AU" sz="1200" kern="1200" dirty="0">
                <a:solidFill>
                  <a:schemeClr val="tx1"/>
                </a:solidFill>
                <a:effectLst/>
                <a:latin typeface="+mn-lt"/>
                <a:ea typeface="+mn-ea"/>
                <a:cs typeface="+mn-cs"/>
              </a:rPr>
              <a:t>5. Techniques of </a:t>
            </a:r>
            <a:r>
              <a:rPr lang="en-AU" sz="1200" kern="1200" dirty="0" err="1">
                <a:solidFill>
                  <a:schemeClr val="tx1"/>
                </a:solidFill>
                <a:effectLst/>
                <a:latin typeface="+mn-lt"/>
                <a:ea typeface="+mn-ea"/>
                <a:cs typeface="+mn-cs"/>
              </a:rPr>
              <a:t>semispecific</a:t>
            </a:r>
            <a:r>
              <a:rPr lang="en-AU" sz="1200" kern="1200" dirty="0">
                <a:solidFill>
                  <a:schemeClr val="tx1"/>
                </a:solidFill>
                <a:effectLst/>
                <a:latin typeface="+mn-lt"/>
                <a:ea typeface="+mn-ea"/>
                <a:cs typeface="+mn-cs"/>
              </a:rPr>
              <a:t> mobilisation. The teaching of passive movement techniques for therapeutic purposes could conveniently follow the plan below. Learning techniques on peripheral joints prior to vertebral joints would seem a logical sequence </a:t>
            </a:r>
          </a:p>
          <a:p>
            <a:r>
              <a:rPr lang="en-AU" sz="1200" kern="1200" dirty="0">
                <a:solidFill>
                  <a:schemeClr val="tx1"/>
                </a:solidFill>
                <a:effectLst/>
                <a:latin typeface="+mn-lt"/>
                <a:ea typeface="+mn-ea"/>
                <a:cs typeface="+mn-cs"/>
              </a:rPr>
              <a:t>a. </a:t>
            </a:r>
            <a:r>
              <a:rPr lang="en-AU" sz="1200" kern="1200" dirty="0" err="1">
                <a:solidFill>
                  <a:schemeClr val="tx1"/>
                </a:solidFill>
                <a:effectLst/>
                <a:latin typeface="+mn-lt"/>
                <a:ea typeface="+mn-ea"/>
                <a:cs typeface="+mn-cs"/>
              </a:rPr>
              <a:t>semispecific</a:t>
            </a:r>
            <a:r>
              <a:rPr lang="en-AU" sz="1200" kern="1200" dirty="0">
                <a:solidFill>
                  <a:schemeClr val="tx1"/>
                </a:solidFill>
                <a:effectLst/>
                <a:latin typeface="+mn-lt"/>
                <a:ea typeface="+mn-ea"/>
                <a:cs typeface="+mn-cs"/>
              </a:rPr>
              <a:t> mobilisation to enable </a:t>
            </a:r>
            <a:r>
              <a:rPr lang="en-AU" sz="1200" kern="1200" dirty="0" err="1">
                <a:solidFill>
                  <a:schemeClr val="tx1"/>
                </a:solidFill>
                <a:effectLst/>
                <a:latin typeface="+mn-lt"/>
                <a:ea typeface="+mn-ea"/>
                <a:cs typeface="+mn-cs"/>
              </a:rPr>
              <a:t>ares</a:t>
            </a:r>
            <a:r>
              <a:rPr lang="en-AU" sz="1200" kern="1200" dirty="0">
                <a:solidFill>
                  <a:schemeClr val="tx1"/>
                </a:solidFill>
                <a:effectLst/>
                <a:latin typeface="+mn-lt"/>
                <a:ea typeface="+mn-ea"/>
                <a:cs typeface="+mn-cs"/>
              </a:rPr>
              <a:t> of the spine, e.g. </a:t>
            </a:r>
            <a:r>
              <a:rPr lang="en-AU" sz="1200" kern="1200" dirty="0" err="1">
                <a:solidFill>
                  <a:schemeClr val="tx1"/>
                </a:solidFill>
                <a:effectLst/>
                <a:latin typeface="+mn-lt"/>
                <a:ea typeface="+mn-ea"/>
                <a:cs typeface="+mn-cs"/>
              </a:rPr>
              <a:t>thoracocervical</a:t>
            </a:r>
            <a:r>
              <a:rPr lang="en-AU" sz="1200" kern="1200" dirty="0">
                <a:solidFill>
                  <a:schemeClr val="tx1"/>
                </a:solidFill>
                <a:effectLst/>
                <a:latin typeface="+mn-lt"/>
                <a:ea typeface="+mn-ea"/>
                <a:cs typeface="+mn-cs"/>
              </a:rPr>
              <a:t> or peripheral joint complexes e.g. radiocarpal joint to be moved in appropriate directions. </a:t>
            </a:r>
          </a:p>
          <a:p>
            <a:r>
              <a:rPr lang="en-AU" sz="1200" kern="1200" dirty="0">
                <a:solidFill>
                  <a:schemeClr val="tx1"/>
                </a:solidFill>
                <a:effectLst/>
                <a:latin typeface="+mn-lt"/>
                <a:ea typeface="+mn-ea"/>
                <a:cs typeface="+mn-cs"/>
              </a:rPr>
              <a:t>b. This could be followed by specific mobilisation techniques so that movement in a required direction may be applied to a dysfunctional mobile segment without applying unwanted stress to neighbouring areas. This would include the principles of so called locking related to physiological combinations of movement. </a:t>
            </a:r>
          </a:p>
          <a:p>
            <a:endParaRPr lang="en-US" dirty="0"/>
          </a:p>
          <a:p>
            <a:r>
              <a:rPr lang="en-AU" sz="1200" kern="1200" dirty="0">
                <a:solidFill>
                  <a:schemeClr val="tx1"/>
                </a:solidFill>
                <a:effectLst/>
                <a:latin typeface="+mn-lt"/>
                <a:ea typeface="+mn-ea"/>
                <a:cs typeface="+mn-cs"/>
              </a:rPr>
              <a:t>Proof of competence by examination is essential, Such examination should be based on knowledge of broad principles set out previously: </a:t>
            </a:r>
          </a:p>
          <a:p>
            <a:r>
              <a:rPr lang="en-AU" sz="1200" kern="1200" dirty="0">
                <a:solidFill>
                  <a:schemeClr val="tx1"/>
                </a:solidFill>
                <a:effectLst/>
                <a:latin typeface="+mn-lt"/>
                <a:ea typeface="+mn-ea"/>
                <a:cs typeface="+mn-cs"/>
              </a:rPr>
              <a:t>1. Broad, basic science principles underlying use of manual therapy </a:t>
            </a:r>
          </a:p>
          <a:p>
            <a:r>
              <a:rPr lang="en-AU" sz="1200" kern="1200" dirty="0">
                <a:solidFill>
                  <a:schemeClr val="tx1"/>
                </a:solidFill>
                <a:effectLst/>
                <a:latin typeface="+mn-lt"/>
                <a:ea typeface="+mn-ea"/>
                <a:cs typeface="+mn-cs"/>
              </a:rPr>
              <a:t>2. Principles directly related to mobilisation therapy, e.g. recognition of </a:t>
            </a:r>
            <a:r>
              <a:rPr lang="en-AU" sz="1200" kern="1200" dirty="0" err="1">
                <a:solidFill>
                  <a:schemeClr val="tx1"/>
                </a:solidFill>
                <a:effectLst/>
                <a:latin typeface="+mn-lt"/>
                <a:ea typeface="+mn-ea"/>
                <a:cs typeface="+mn-cs"/>
              </a:rPr>
              <a:t>Xray</a:t>
            </a:r>
            <a:r>
              <a:rPr lang="en-AU" sz="1200" kern="1200" dirty="0">
                <a:solidFill>
                  <a:schemeClr val="tx1"/>
                </a:solidFill>
                <a:effectLst/>
                <a:latin typeface="+mn-lt"/>
                <a:ea typeface="+mn-ea"/>
                <a:cs typeface="+mn-cs"/>
              </a:rPr>
              <a:t> features, contraindications to manipulation, etc. </a:t>
            </a:r>
          </a:p>
          <a:p>
            <a:r>
              <a:rPr lang="en-AU" sz="1200" kern="1200" dirty="0">
                <a:solidFill>
                  <a:schemeClr val="tx1"/>
                </a:solidFill>
                <a:effectLst/>
                <a:latin typeface="+mn-lt"/>
                <a:ea typeface="+mn-ea"/>
                <a:cs typeface="+mn-cs"/>
              </a:rPr>
              <a:t>3. Examination of a patient or patients </a:t>
            </a:r>
          </a:p>
          <a:p>
            <a:r>
              <a:rPr lang="en-AU" sz="1200" kern="1200" dirty="0">
                <a:solidFill>
                  <a:schemeClr val="tx1"/>
                </a:solidFill>
                <a:effectLst/>
                <a:latin typeface="+mn-lt"/>
                <a:ea typeface="+mn-ea"/>
                <a:cs typeface="+mn-cs"/>
              </a:rPr>
              <a:t>4. Demonstration of techniques both spinal and peripheral on a model &amp;/or patients </a:t>
            </a:r>
          </a:p>
          <a:p>
            <a:r>
              <a:rPr lang="en-AU" sz="1200" kern="1200" dirty="0">
                <a:solidFill>
                  <a:schemeClr val="tx1"/>
                </a:solidFill>
                <a:effectLst/>
                <a:latin typeface="+mn-lt"/>
                <a:ea typeface="+mn-ea"/>
                <a:cs typeface="+mn-cs"/>
              </a:rPr>
              <a:t>5. Presentation of examples of case work performed by therapist </a:t>
            </a:r>
          </a:p>
          <a:p>
            <a:r>
              <a:rPr lang="en-AU" sz="1200" kern="1200" dirty="0">
                <a:solidFill>
                  <a:schemeClr val="tx1"/>
                </a:solidFill>
                <a:effectLst/>
                <a:latin typeface="+mn-lt"/>
                <a:ea typeface="+mn-ea"/>
                <a:cs typeface="+mn-cs"/>
              </a:rPr>
              <a:t>6. Demonstration of knowledge obtained from wide reading of available literature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From the outset there was recognition of the considerable variety of approaches both in concept and technique existing in countries practising orthopaedic manipulative (manual) therapy – OMT. These were, variously named after the originator, the country of origin, or professional organization i.e. </a:t>
            </a:r>
            <a:r>
              <a:rPr lang="en-AU" sz="1200" kern="1200" dirty="0" err="1">
                <a:solidFill>
                  <a:schemeClr val="tx1"/>
                </a:solidFill>
                <a:effectLst/>
                <a:latin typeface="+mn-lt"/>
                <a:ea typeface="+mn-ea"/>
                <a:cs typeface="+mn-cs"/>
              </a:rPr>
              <a:t>Cyriax</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Menriell</a:t>
            </a:r>
            <a:r>
              <a:rPr lang="en-AU" sz="1200" kern="1200" dirty="0">
                <a:solidFill>
                  <a:schemeClr val="tx1"/>
                </a:solidFill>
                <a:effectLst/>
                <a:latin typeface="+mn-lt"/>
                <a:ea typeface="+mn-ea"/>
                <a:cs typeface="+mn-cs"/>
              </a:rPr>
              <a:t>, Norwegian system, South Australian system, osteopathic, chiropractic etc. A considerable amount of common ground existed and diffusion had occurred through courses and the reading of a variety of technical journals devoted to OMT produced by the various groups. </a:t>
            </a:r>
          </a:p>
          <a:p>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2C499B-A3B6-2A48-A76E-707A9888AAE7}" type="slidenum">
              <a:rPr lang="en-US" smtClean="0"/>
              <a:t>32</a:t>
            </a:fld>
            <a:endParaRPr lang="en-US"/>
          </a:p>
        </p:txBody>
      </p:sp>
    </p:spTree>
    <p:extLst>
      <p:ext uri="{BB962C8B-B14F-4D97-AF65-F5344CB8AC3E}">
        <p14:creationId xmlns:p14="http://schemas.microsoft.com/office/powerpoint/2010/main" val="150508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 example of the reflection we’ve just gone through, be aware that there will be a country-specific context to each programme.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Updated comprehensive model of the mechanisms of manual therapy. The model suggests that a transient, mechanical stimulus to the tissue produces a chain of neurophysiological effects. Zone 1 represents the mechanical stimulus from the provider to the tissue, as well as the interaction between the patient and provider. Zone 2 represents potential nervous system responses to the mechanical stimulus, as well as the patient-provider interaction. Zone 3 represents the potential outcomes. </a:t>
            </a:r>
          </a:p>
          <a:p>
            <a:endParaRPr lang="en-US" dirty="0"/>
          </a:p>
        </p:txBody>
      </p:sp>
      <p:sp>
        <p:nvSpPr>
          <p:cNvPr id="4" name="Slide Number Placeholder 3"/>
          <p:cNvSpPr>
            <a:spLocks noGrp="1"/>
          </p:cNvSpPr>
          <p:nvPr>
            <p:ph type="sldNum" sz="quarter" idx="5"/>
          </p:nvPr>
        </p:nvSpPr>
        <p:spPr/>
        <p:txBody>
          <a:bodyPr/>
          <a:lstStyle/>
          <a:p>
            <a:fld id="{0A54EA64-03F8-9542-AC71-4CC64B48E516}" type="slidenum">
              <a:rPr lang="en-CA" smtClean="0"/>
              <a:pPr/>
              <a:t>34</a:t>
            </a:fld>
            <a:endParaRPr lang="en-CA" dirty="0"/>
          </a:p>
        </p:txBody>
      </p:sp>
    </p:spTree>
    <p:extLst>
      <p:ext uri="{BB962C8B-B14F-4D97-AF65-F5344CB8AC3E}">
        <p14:creationId xmlns:p14="http://schemas.microsoft.com/office/powerpoint/2010/main" val="226609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54EA64-03F8-9542-AC71-4CC64B48E516}" type="slidenum">
              <a:rPr lang="en-CA" smtClean="0"/>
              <a:pPr/>
              <a:t>13</a:t>
            </a:fld>
            <a:endParaRPr lang="en-CA" dirty="0"/>
          </a:p>
        </p:txBody>
      </p:sp>
    </p:spTree>
    <p:extLst>
      <p:ext uri="{BB962C8B-B14F-4D97-AF65-F5344CB8AC3E}">
        <p14:creationId xmlns:p14="http://schemas.microsoft.com/office/powerpoint/2010/main" val="215204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Apologize for workload – sorry for</a:t>
            </a:r>
            <a:r>
              <a:rPr lang="en-CA" baseline="0" dirty="0"/>
              <a:t> workload going into Geneva – resend the questionnaire as the initial data looks very valuable and it is worth sending </a:t>
            </a:r>
          </a:p>
          <a:p>
            <a:r>
              <a:rPr lang="en-CA" baseline="0" dirty="0"/>
              <a:t>If you felt rushed completing – we would welcome any further comments</a:t>
            </a: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Thank you very much to those of you</a:t>
            </a:r>
            <a:r>
              <a:rPr lang="en-CA" baseline="0" dirty="0"/>
              <a:t> who were able to fill out the questionnaire that was sent out.  We apologize for the short turn around time and we will be sending it out for a second time as we found the information that we have received thus far to be very valuable.  </a:t>
            </a:r>
            <a:endParaRPr lang="en-CA" dirty="0"/>
          </a:p>
          <a:p>
            <a:endParaRPr lang="en-CA" dirty="0"/>
          </a:p>
        </p:txBody>
      </p:sp>
      <p:sp>
        <p:nvSpPr>
          <p:cNvPr id="4" name="Slide Number Placeholder 3"/>
          <p:cNvSpPr>
            <a:spLocks noGrp="1"/>
          </p:cNvSpPr>
          <p:nvPr>
            <p:ph type="sldNum" sz="quarter" idx="10"/>
          </p:nvPr>
        </p:nvSpPr>
        <p:spPr/>
        <p:txBody>
          <a:bodyPr/>
          <a:lstStyle/>
          <a:p>
            <a:fld id="{0A54EA64-03F8-9542-AC71-4CC64B48E516}" type="slidenum">
              <a:rPr lang="en-CA" smtClean="0"/>
              <a:pPr/>
              <a:t>14</a:t>
            </a:fld>
            <a:endParaRPr lang="en-CA" dirty="0"/>
          </a:p>
        </p:txBody>
      </p:sp>
    </p:spTree>
    <p:extLst>
      <p:ext uri="{BB962C8B-B14F-4D97-AF65-F5344CB8AC3E}">
        <p14:creationId xmlns:p14="http://schemas.microsoft.com/office/powerpoint/2010/main" val="198887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it we want to discuss – questions and prompts from us </a:t>
            </a:r>
          </a:p>
          <a:p>
            <a:endParaRPr lang="en-AU" dirty="0"/>
          </a:p>
          <a:p>
            <a:r>
              <a:rPr lang="en-AU" dirty="0"/>
              <a:t>External assessor – quality of the EA report – developing the quality of the EA report</a:t>
            </a:r>
          </a:p>
          <a:p>
            <a:r>
              <a:rPr lang="en-AU" dirty="0"/>
              <a:t>Review critically – how do you ensure the report is of a high quality and have the understanding to prepare – do you train, what are the criteria, are they </a:t>
            </a:r>
            <a:r>
              <a:rPr lang="en-AU" dirty="0" err="1"/>
              <a:t>interdependant</a:t>
            </a:r>
            <a:r>
              <a:rPr lang="en-AU" dirty="0"/>
              <a:t>, et</a:t>
            </a:r>
          </a:p>
          <a:p>
            <a:endParaRPr lang="en-AU" dirty="0"/>
          </a:p>
          <a:p>
            <a:r>
              <a:rPr lang="en-AU" dirty="0"/>
              <a:t>International IM submission – how do you ensure that it is of a high quality  – document 2nd IM submission?  (template for the letter)how do you present prospective conditions </a:t>
            </a:r>
            <a:r>
              <a:rPr lang="en-AU" dirty="0" err="1"/>
              <a:t>eg</a:t>
            </a:r>
            <a:r>
              <a:rPr lang="en-AU" dirty="0"/>
              <a:t> table) </a:t>
            </a:r>
          </a:p>
          <a:p>
            <a:r>
              <a:rPr lang="en-AU" dirty="0"/>
              <a:t>In what format do you respond to your prospective conditions, how do you ensure it has covered all of the components, identify one example of evidence to demonstrate that programme integration of the biopsychosocial model into a programme etc</a:t>
            </a:r>
          </a:p>
          <a:p>
            <a:endParaRPr lang="en-AU" dirty="0"/>
          </a:p>
          <a:p>
            <a:r>
              <a:rPr lang="en-AU" dirty="0"/>
              <a:t>Give an example of one piece of evidence – one piece of quality evidence of from a programme – shows meeting the integration of </a:t>
            </a:r>
            <a:r>
              <a:rPr lang="en-AU" dirty="0" err="1"/>
              <a:t>biopsyxhosocial</a:t>
            </a:r>
            <a:r>
              <a:rPr lang="en-AU" dirty="0"/>
              <a:t> into the programme – connection</a:t>
            </a:r>
          </a:p>
          <a:p>
            <a:endParaRPr lang="en-AU" dirty="0"/>
          </a:p>
          <a:p>
            <a:r>
              <a:rPr lang="en-AU" dirty="0"/>
              <a:t>Mentored clinical practice – question – establishment of learning contracts, process for reflection and tracking it, challenges, consideration of learning contracts, training</a:t>
            </a:r>
          </a:p>
          <a:p>
            <a:r>
              <a:rPr lang="en-AU" dirty="0"/>
              <a:t>How do you ensure your strategies for delivering MCP are dynamic and informed?</a:t>
            </a:r>
          </a:p>
          <a:p>
            <a:endParaRPr lang="en-AU" dirty="0"/>
          </a:p>
          <a:p>
            <a:r>
              <a:rPr lang="en-AU" dirty="0"/>
              <a:t>Underlying issue – who or what committee Is responsible for the IM submission and how do you inform the </a:t>
            </a:r>
            <a:r>
              <a:rPr lang="en-AU" dirty="0" err="1"/>
              <a:t>detaiils,of</a:t>
            </a:r>
            <a:r>
              <a:rPr lang="en-AU" dirty="0"/>
              <a:t> the – </a:t>
            </a:r>
            <a:r>
              <a:rPr lang="en-AU" dirty="0" err="1"/>
              <a:t>wuality</a:t>
            </a:r>
            <a:r>
              <a:rPr lang="en-AU" dirty="0"/>
              <a:t> feedback loop, carry </a:t>
            </a:r>
            <a:r>
              <a:rPr lang="en-AU" dirty="0" err="1"/>
              <a:t>oer</a:t>
            </a:r>
            <a:r>
              <a:rPr lang="en-AU" dirty="0"/>
              <a:t> and hand over of knowledge how do you ensure quality of the transition</a:t>
            </a:r>
          </a:p>
          <a:p>
            <a:endParaRPr lang="en-AU" dirty="0"/>
          </a:p>
          <a:p>
            <a:r>
              <a:rPr lang="en-AU" dirty="0"/>
              <a:t>What are the strategies to ensure continuity of quality </a:t>
            </a:r>
            <a:r>
              <a:rPr lang="en-AU" dirty="0" err="1"/>
              <a:t>proceses</a:t>
            </a:r>
            <a:r>
              <a:rPr lang="en-AU" dirty="0"/>
              <a:t>, </a:t>
            </a:r>
            <a:r>
              <a:rPr lang="en-AU" dirty="0" err="1"/>
              <a:t>knowedge</a:t>
            </a:r>
            <a:r>
              <a:rPr lang="en-AU" dirty="0"/>
              <a:t> and processes around IM  Who collates, who writes it, who reviews it?  Separate slide succession</a:t>
            </a:r>
          </a:p>
          <a:p>
            <a:endParaRPr lang="en-AU" dirty="0"/>
          </a:p>
          <a:p>
            <a:endParaRPr lang="en-AU" dirty="0"/>
          </a:p>
          <a:p>
            <a:endParaRPr lang="en-AU" dirty="0"/>
          </a:p>
          <a:p>
            <a:endParaRPr lang="en-AU" dirty="0"/>
          </a:p>
          <a:p>
            <a:endParaRPr lang="en-AU" dirty="0"/>
          </a:p>
          <a:p>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0A54EA64-03F8-9542-AC71-4CC64B48E516}" type="slidenum">
              <a:rPr lang="en-CA" smtClean="0"/>
              <a:pPr/>
              <a:t>15</a:t>
            </a:fld>
            <a:endParaRPr lang="en-CA" dirty="0"/>
          </a:p>
        </p:txBody>
      </p:sp>
    </p:spTree>
    <p:extLst>
      <p:ext uri="{BB962C8B-B14F-4D97-AF65-F5344CB8AC3E}">
        <p14:creationId xmlns:p14="http://schemas.microsoft.com/office/powerpoint/2010/main" val="141035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All of these processes working well helps the quality of the submission – our timeline is being affected by – much easier for us if the templates are used for the submissions e.g. 2</a:t>
            </a:r>
            <a:r>
              <a:rPr lang="en-CA" baseline="30000" dirty="0"/>
              <a:t>nd</a:t>
            </a:r>
            <a:r>
              <a:rPr lang="en-CA" baseline="0" dirty="0"/>
              <a:t> IM submission, EA report template</a:t>
            </a:r>
          </a:p>
          <a:p>
            <a:r>
              <a:rPr lang="en-CA" baseline="0" dirty="0"/>
              <a:t>No direct list or table of prospective – go back to check list – we can get in a more timely manner</a:t>
            </a:r>
          </a:p>
          <a:p>
            <a:endParaRPr lang="en-CA" dirty="0"/>
          </a:p>
        </p:txBody>
      </p:sp>
      <p:sp>
        <p:nvSpPr>
          <p:cNvPr id="4" name="Slide Number Placeholder 3"/>
          <p:cNvSpPr>
            <a:spLocks noGrp="1"/>
          </p:cNvSpPr>
          <p:nvPr>
            <p:ph type="sldNum" sz="quarter" idx="10"/>
          </p:nvPr>
        </p:nvSpPr>
        <p:spPr/>
        <p:txBody>
          <a:bodyPr/>
          <a:lstStyle/>
          <a:p>
            <a:fld id="{0A54EA64-03F8-9542-AC71-4CC64B48E516}" type="slidenum">
              <a:rPr lang="en-CA" smtClean="0"/>
              <a:pPr/>
              <a:t>16</a:t>
            </a:fld>
            <a:endParaRPr lang="en-CA" dirty="0"/>
          </a:p>
        </p:txBody>
      </p:sp>
    </p:spTree>
    <p:extLst>
      <p:ext uri="{BB962C8B-B14F-4D97-AF65-F5344CB8AC3E}">
        <p14:creationId xmlns:p14="http://schemas.microsoft.com/office/powerpoint/2010/main" val="109158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a:t>
            </a:r>
            <a:r>
              <a:rPr lang="en-CA" baseline="30000" dirty="0"/>
              <a:t>nd</a:t>
            </a:r>
            <a:r>
              <a:rPr lang="en-CA" dirty="0"/>
              <a:t> submission and onwards</a:t>
            </a:r>
          </a:p>
        </p:txBody>
      </p:sp>
      <p:sp>
        <p:nvSpPr>
          <p:cNvPr id="4" name="Slide Number Placeholder 3"/>
          <p:cNvSpPr>
            <a:spLocks noGrp="1"/>
          </p:cNvSpPr>
          <p:nvPr>
            <p:ph type="sldNum" sz="quarter" idx="10"/>
          </p:nvPr>
        </p:nvSpPr>
        <p:spPr/>
        <p:txBody>
          <a:bodyPr/>
          <a:lstStyle/>
          <a:p>
            <a:fld id="{0A54EA64-03F8-9542-AC71-4CC64B48E516}" type="slidenum">
              <a:rPr lang="en-CA" smtClean="0"/>
              <a:pPr/>
              <a:t>17</a:t>
            </a:fld>
            <a:endParaRPr lang="en-CA" dirty="0"/>
          </a:p>
        </p:txBody>
      </p:sp>
    </p:spTree>
    <p:extLst>
      <p:ext uri="{BB962C8B-B14F-4D97-AF65-F5344CB8AC3E}">
        <p14:creationId xmlns:p14="http://schemas.microsoft.com/office/powerpoint/2010/main" val="318383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Document articulates the role of the OMT physical therapist as a champion of evidence based practice</a:t>
            </a:r>
          </a:p>
          <a:p>
            <a:pPr marL="0" indent="0">
              <a:buNone/>
            </a:pPr>
            <a:r>
              <a:rPr lang="en-AU" sz="1200" dirty="0"/>
              <a:t>Our clinical decision-making is evidence informed and takes into account the patient’s preferences, our knowledge of the research base and our own clinical skills and expertise. </a:t>
            </a:r>
          </a:p>
          <a:p>
            <a:pPr marL="0" indent="0">
              <a:buNone/>
            </a:pPr>
            <a:r>
              <a:rPr lang="en-AU" sz="1200" dirty="0"/>
              <a:t>IFOMPT Standards are designed to assess programs to ensure OMT practitioners achieve this level of clinical practice. In terms of manual therapy skills, the standards are intentionally not prescriptive in stipulating what and how these skills are taught.</a:t>
            </a:r>
          </a:p>
        </p:txBody>
      </p:sp>
      <p:sp>
        <p:nvSpPr>
          <p:cNvPr id="4" name="Slide Number Placeholder 3"/>
          <p:cNvSpPr>
            <a:spLocks noGrp="1"/>
          </p:cNvSpPr>
          <p:nvPr>
            <p:ph type="sldNum" sz="quarter" idx="5"/>
          </p:nvPr>
        </p:nvSpPr>
        <p:spPr/>
        <p:txBody>
          <a:bodyPr/>
          <a:lstStyle/>
          <a:p>
            <a:fld id="{0A54EA64-03F8-9542-AC71-4CC64B48E516}" type="slidenum">
              <a:rPr lang="en-CA" smtClean="0"/>
              <a:pPr/>
              <a:t>20</a:t>
            </a:fld>
            <a:endParaRPr lang="en-CA" dirty="0"/>
          </a:p>
        </p:txBody>
      </p:sp>
    </p:spTree>
    <p:extLst>
      <p:ext uri="{BB962C8B-B14F-4D97-AF65-F5344CB8AC3E}">
        <p14:creationId xmlns:p14="http://schemas.microsoft.com/office/powerpoint/2010/main" val="324204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Recently, and it was the focus of a robust panel discussion and plenary presentation in Reno, there has been a strong push-back from individuals questioning the continued use of manual therapy skills in physiotherapy clinical practice.</a:t>
            </a:r>
          </a:p>
          <a:p>
            <a:r>
              <a:rPr lang="en-GB" noProof="0" dirty="0"/>
              <a:t>In facing this opposition, we as an organisation, as individual countries and as individual programmes, need to keep our eye on the ball – that is the development of expert OMT clinicians who utilise an evidence informed approach to the management of our patients. We recognise there are many ways to achieve evidence-informed manual therapy practice, so what we would like to do is gain your views</a:t>
            </a:r>
          </a:p>
        </p:txBody>
      </p:sp>
      <p:sp>
        <p:nvSpPr>
          <p:cNvPr id="4" name="Slide Number Placeholder 3"/>
          <p:cNvSpPr>
            <a:spLocks noGrp="1"/>
          </p:cNvSpPr>
          <p:nvPr>
            <p:ph type="sldNum" sz="quarter" idx="5"/>
          </p:nvPr>
        </p:nvSpPr>
        <p:spPr/>
        <p:txBody>
          <a:bodyPr/>
          <a:lstStyle/>
          <a:p>
            <a:fld id="{0A54EA64-03F8-9542-AC71-4CC64B48E516}" type="slidenum">
              <a:rPr lang="en-CA" smtClean="0"/>
              <a:pPr/>
              <a:t>21</a:t>
            </a:fld>
            <a:endParaRPr lang="en-CA" dirty="0"/>
          </a:p>
        </p:txBody>
      </p:sp>
    </p:spTree>
    <p:extLst>
      <p:ext uri="{BB962C8B-B14F-4D97-AF65-F5344CB8AC3E}">
        <p14:creationId xmlns:p14="http://schemas.microsoft.com/office/powerpoint/2010/main" val="174718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“The successful use of manual therapy depends on a comprehensive understanding of the complex interplay between multiple inputs, including the patient, the provider, and the environment. Relying simply on biomechanical mechanisms is a recipe for failure.” (</a:t>
            </a:r>
            <a:r>
              <a:rPr lang="en-AU" dirty="0" err="1">
                <a:effectLst/>
              </a:rPr>
              <a:t>Mintken</a:t>
            </a:r>
            <a:r>
              <a:rPr lang="en-AU" dirty="0">
                <a:effectLst/>
              </a:rPr>
              <a:t>, p.2)</a:t>
            </a:r>
          </a:p>
          <a:p>
            <a:r>
              <a:rPr lang="en-AU" sz="1200" b="0" i="0" kern="1200" dirty="0">
                <a:solidFill>
                  <a:schemeClr val="tx1"/>
                </a:solidFill>
                <a:effectLst/>
                <a:latin typeface="+mn-lt"/>
                <a:ea typeface="+mn-ea"/>
                <a:cs typeface="+mn-cs"/>
              </a:rPr>
              <a:t>This is a powerful statement.  If you want to dive into a recent article on the complex mechanistic interplay of inputs (and outputs) within manual therapy, read this recent article by Joel </a:t>
            </a:r>
            <a:r>
              <a:rPr lang="en-AU" sz="1200" b="0" i="0" kern="1200" dirty="0" err="1">
                <a:solidFill>
                  <a:schemeClr val="tx1"/>
                </a:solidFill>
                <a:effectLst/>
                <a:latin typeface="+mn-lt"/>
                <a:ea typeface="+mn-ea"/>
                <a:cs typeface="+mn-cs"/>
              </a:rPr>
              <a:t>Bialosky</a:t>
            </a:r>
            <a:r>
              <a:rPr lang="en-AU" sz="1200" b="0" i="0" kern="1200" dirty="0">
                <a:solidFill>
                  <a:schemeClr val="tx1"/>
                </a:solidFill>
                <a:effectLst/>
                <a:latin typeface="+mn-lt"/>
                <a:ea typeface="+mn-ea"/>
                <a:cs typeface="+mn-cs"/>
              </a:rPr>
              <a:t> and colleagues </a:t>
            </a:r>
            <a:r>
              <a:rPr lang="en-AU" sz="1200" b="0" i="0" u="none" strike="noStrike" kern="1200" dirty="0">
                <a:solidFill>
                  <a:schemeClr val="tx1"/>
                </a:solidFill>
                <a:effectLst/>
                <a:latin typeface="+mn-lt"/>
                <a:ea typeface="+mn-ea"/>
                <a:cs typeface="+mn-cs"/>
                <a:hlinkClick r:id="rId3"/>
              </a:rPr>
              <a:t>here</a:t>
            </a:r>
            <a:r>
              <a:rPr lang="en-AU" sz="1200" b="0" i="0" kern="1200" dirty="0">
                <a:solidFill>
                  <a:schemeClr val="tx1"/>
                </a:solidFill>
                <a:effectLst/>
                <a:latin typeface="+mn-lt"/>
                <a:ea typeface="+mn-ea"/>
                <a:cs typeface="+mn-cs"/>
              </a:rPr>
              <a:t>.</a:t>
            </a:r>
          </a:p>
          <a:p>
            <a:r>
              <a:rPr lang="en-AU" sz="1200" b="0" i="0" kern="1200" dirty="0" err="1">
                <a:solidFill>
                  <a:schemeClr val="tx1"/>
                </a:solidFill>
                <a:effectLst/>
                <a:latin typeface="+mn-lt"/>
                <a:ea typeface="+mn-ea"/>
                <a:cs typeface="+mn-cs"/>
              </a:rPr>
              <a:t>Mintken</a:t>
            </a:r>
            <a:r>
              <a:rPr lang="en-AU" sz="1200" b="0" i="0" kern="1200" dirty="0">
                <a:solidFill>
                  <a:schemeClr val="tx1"/>
                </a:solidFill>
                <a:effectLst/>
                <a:latin typeface="+mn-lt"/>
                <a:ea typeface="+mn-ea"/>
                <a:cs typeface="+mn-cs"/>
              </a:rPr>
              <a:t> et al go on to close their editorial with this quote:</a:t>
            </a:r>
          </a:p>
          <a:p>
            <a:r>
              <a:rPr lang="en-AU" dirty="0">
                <a:effectLst/>
              </a:rPr>
              <a:t>“We need to embrace contemporary pain science as well as neurophysiological, psychological, and non-specific patient factors as potential manual therapy treatment modifiers to maximize our patients’ outcomes [19]. Saddle up, the future is now.” (</a:t>
            </a:r>
            <a:r>
              <a:rPr lang="en-AU" dirty="0" err="1">
                <a:effectLst/>
              </a:rPr>
              <a:t>Mintken</a:t>
            </a:r>
            <a:r>
              <a:rPr lang="en-AU" dirty="0">
                <a:effectLst/>
              </a:rPr>
              <a:t>, p.2)</a:t>
            </a:r>
          </a:p>
          <a:p>
            <a:r>
              <a:rPr lang="en-AU" sz="1200" b="0" i="0" kern="1200" dirty="0">
                <a:solidFill>
                  <a:schemeClr val="tx1"/>
                </a:solidFill>
                <a:effectLst/>
                <a:latin typeface="+mn-lt"/>
                <a:ea typeface="+mn-ea"/>
                <a:cs typeface="+mn-cs"/>
              </a:rPr>
              <a:t>This editorial, along with the </a:t>
            </a:r>
            <a:r>
              <a:rPr lang="en-AU" sz="1200" b="0" i="0" kern="1200" dirty="0" err="1">
                <a:solidFill>
                  <a:schemeClr val="tx1"/>
                </a:solidFill>
                <a:effectLst/>
                <a:latin typeface="+mn-lt"/>
                <a:ea typeface="+mn-ea"/>
                <a:cs typeface="+mn-cs"/>
              </a:rPr>
              <a:t>Bialosky</a:t>
            </a:r>
            <a:r>
              <a:rPr lang="en-AU" sz="1200" b="0" i="0" kern="1200" dirty="0">
                <a:solidFill>
                  <a:schemeClr val="tx1"/>
                </a:solidFill>
                <a:effectLst/>
                <a:latin typeface="+mn-lt"/>
                <a:ea typeface="+mn-ea"/>
                <a:cs typeface="+mn-cs"/>
              </a:rPr>
              <a:t> article, shows the progression of understanding behind manual therapy over the last 10 years.  I can’t help but think about what the future of manual therapy will look like, both in research and clinical practice.  As Collins et al state in their </a:t>
            </a:r>
            <a:r>
              <a:rPr lang="en-AU" sz="1200" b="0" i="0" u="none" strike="noStrike" kern="1200" dirty="0">
                <a:solidFill>
                  <a:schemeClr val="tx1"/>
                </a:solidFill>
                <a:effectLst/>
                <a:latin typeface="+mn-lt"/>
                <a:ea typeface="+mn-ea"/>
                <a:cs typeface="+mn-cs"/>
                <a:hlinkClick r:id="rId4"/>
              </a:rPr>
              <a:t>2017 JMMT editorial</a:t>
            </a:r>
            <a:r>
              <a:rPr lang="en-AU" sz="1200" b="0" i="0" kern="1200" dirty="0">
                <a:solidFill>
                  <a:schemeClr val="tx1"/>
                </a:solidFill>
                <a:effectLst/>
                <a:latin typeface="+mn-lt"/>
                <a:ea typeface="+mn-ea"/>
                <a:cs typeface="+mn-cs"/>
              </a:rPr>
              <a:t> regarding the future of manual therapy, we should have:</a:t>
            </a:r>
          </a:p>
          <a:p>
            <a:r>
              <a:rPr lang="en-AU" dirty="0">
                <a:effectLst/>
              </a:rPr>
              <a:t>A focus beyond differential diagnosis, with an explicit clinical reasoning process for the application and sequencing of OMPT techniques, allows PTs to address the complexities of the entire movement system and its interrelationships. (Collins, p. 3)</a:t>
            </a:r>
          </a:p>
          <a:p>
            <a:r>
              <a:rPr lang="en-AU" sz="1200" b="0" i="0" kern="1200" dirty="0">
                <a:solidFill>
                  <a:schemeClr val="tx1"/>
                </a:solidFill>
                <a:effectLst/>
                <a:latin typeface="+mn-lt"/>
                <a:ea typeface="+mn-ea"/>
                <a:cs typeface="+mn-cs"/>
              </a:rPr>
              <a:t>I believe the future will continue to build on our clinical reasoning processes.  The future will look beyond the explicit use of manual therapy alone, but in addition to other interventions we commonly use like exercise and expanding our patient’s knowledge of pain.  I believe that we will see that manual therapy is not a passive intervention – that our brains are highly active during manual therapy – even if we are not moving.  The future research of manual therapy must work to include measures that help us understand the interplay of the many factors surrounding treatment effects.  Finally, I hope the manual therapy world will hear other people’s views and thoughts on its use, even if the message is </a:t>
            </a:r>
            <a:r>
              <a:rPr lang="en-AU" sz="1200" b="0" i="0" u="none" strike="noStrike" kern="1200" dirty="0">
                <a:solidFill>
                  <a:schemeClr val="tx1"/>
                </a:solidFill>
                <a:effectLst/>
                <a:latin typeface="+mn-lt"/>
                <a:ea typeface="+mn-ea"/>
                <a:cs typeface="+mn-cs"/>
                <a:hlinkClick r:id="rId5"/>
              </a:rPr>
              <a:t>that manual therapy sucks</a:t>
            </a:r>
            <a:r>
              <a:rPr lang="en-AU" sz="1200" b="0" i="0" kern="1200" dirty="0">
                <a:solidFill>
                  <a:schemeClr val="tx1"/>
                </a:solidFill>
                <a:effectLst/>
                <a:latin typeface="+mn-lt"/>
                <a:ea typeface="+mn-ea"/>
                <a:cs typeface="+mn-cs"/>
              </a:rPr>
              <a:t>.  We need to challenge our biases in order to progress.</a:t>
            </a:r>
          </a:p>
          <a:p>
            <a:r>
              <a:rPr lang="en-AU" sz="1200" b="0" i="0" kern="1200" dirty="0">
                <a:solidFill>
                  <a:schemeClr val="tx1"/>
                </a:solidFill>
                <a:effectLst/>
                <a:latin typeface="+mn-lt"/>
                <a:ea typeface="+mn-ea"/>
                <a:cs typeface="+mn-cs"/>
              </a:rPr>
              <a:t>So, those are my thoughts, where do you think manual therapy is going?</a:t>
            </a:r>
            <a:endParaRPr lang="en-US" dirty="0"/>
          </a:p>
        </p:txBody>
      </p:sp>
      <p:sp>
        <p:nvSpPr>
          <p:cNvPr id="4" name="Slide Number Placeholder 3"/>
          <p:cNvSpPr>
            <a:spLocks noGrp="1"/>
          </p:cNvSpPr>
          <p:nvPr>
            <p:ph type="sldNum" sz="quarter" idx="5"/>
          </p:nvPr>
        </p:nvSpPr>
        <p:spPr/>
        <p:txBody>
          <a:bodyPr/>
          <a:lstStyle/>
          <a:p>
            <a:fld id="{0A54EA64-03F8-9542-AC71-4CC64B48E516}" type="slidenum">
              <a:rPr lang="en-CA" smtClean="0"/>
              <a:pPr/>
              <a:t>22</a:t>
            </a:fld>
            <a:endParaRPr lang="en-CA" dirty="0"/>
          </a:p>
        </p:txBody>
      </p:sp>
    </p:spTree>
    <p:extLst>
      <p:ext uri="{BB962C8B-B14F-4D97-AF65-F5344CB8AC3E}">
        <p14:creationId xmlns:p14="http://schemas.microsoft.com/office/powerpoint/2010/main" val="338040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6948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127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101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7022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037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951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8696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48A87A34-81AB-432B-8DAE-1953F412C126}" type="datetimeFigureOut">
              <a:rPr lang="en-US" smtClean="0"/>
              <a:pPr/>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885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48A87A34-81AB-432B-8DAE-1953F412C126}" type="datetimeFigureOut">
              <a:rPr lang="en-US" smtClean="0"/>
              <a:pPr/>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673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94735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78611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93060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48A87A34-81AB-432B-8DAE-1953F412C126}" type="datetimeFigureOut">
              <a:rPr lang="en-US" smtClean="0"/>
              <a:pPr/>
              <a:t>5/10/19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endParaRPr lang="en-US" dirty="0"/>
          </a:p>
        </p:txBody>
      </p:sp>
    </p:spTree>
    <p:extLst>
      <p:ext uri="{BB962C8B-B14F-4D97-AF65-F5344CB8AC3E}">
        <p14:creationId xmlns:p14="http://schemas.microsoft.com/office/powerpoint/2010/main" val="23643464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00502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160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48A87A34-81AB-432B-8DAE-1953F412C126}" type="datetimeFigureOut">
              <a:rPr lang="en-US" smtClean="0"/>
              <a:pPr/>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endParaRPr lang="en-US" dirty="0"/>
          </a:p>
        </p:txBody>
      </p:sp>
    </p:spTree>
    <p:extLst>
      <p:ext uri="{BB962C8B-B14F-4D97-AF65-F5344CB8AC3E}">
        <p14:creationId xmlns:p14="http://schemas.microsoft.com/office/powerpoint/2010/main" val="208845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48A87A34-81AB-432B-8DAE-1953F412C126}" type="datetimeFigureOut">
              <a:rPr lang="en-US" smtClean="0"/>
              <a:pPr/>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846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14" name="TextBox 13"/>
          <p:cNvSpPr txBox="1"/>
          <p:nvPr userDrawn="1"/>
        </p:nvSpPr>
        <p:spPr>
          <a:xfrm>
            <a:off x="557210" y="6320632"/>
            <a:ext cx="9964245" cy="307777"/>
          </a:xfrm>
          <a:prstGeom prst="rect">
            <a:avLst/>
          </a:prstGeom>
          <a:noFill/>
        </p:spPr>
        <p:txBody>
          <a:bodyPr wrap="square" rtlCol="0">
            <a:spAutoFit/>
          </a:bodyPr>
          <a:lstStyle/>
          <a:p>
            <a:r>
              <a:rPr lang="en-US" sz="1400" dirty="0">
                <a:solidFill>
                  <a:srgbClr val="80B1D6"/>
                </a:solidFill>
              </a:rPr>
              <a:t>IFOMPT</a:t>
            </a:r>
            <a:r>
              <a:rPr lang="en-US" sz="1400" baseline="0" dirty="0">
                <a:solidFill>
                  <a:srgbClr val="80B1D6"/>
                </a:solidFill>
              </a:rPr>
              <a:t> Standards Committee</a:t>
            </a:r>
            <a:r>
              <a:rPr lang="en-US" sz="1400" dirty="0">
                <a:solidFill>
                  <a:schemeClr val="accent5">
                    <a:lumMod val="20000"/>
                    <a:lumOff val="80000"/>
                  </a:schemeClr>
                </a:solidFill>
              </a:rPr>
              <a:t>					</a:t>
            </a:r>
            <a:endParaRPr lang="en-US" sz="1400" kern="1200" dirty="0">
              <a:solidFill>
                <a:srgbClr val="80B1D6"/>
              </a:solidFill>
              <a:latin typeface="+mn-lt"/>
              <a:ea typeface="+mn-ea"/>
              <a:cs typeface="+mn-cs"/>
            </a:endParaRPr>
          </a:p>
        </p:txBody>
      </p:sp>
      <p:pic>
        <p:nvPicPr>
          <p:cNvPr id="4" name="Picture 3"/>
          <p:cNvPicPr>
            <a:picLocks noChangeAspect="1"/>
          </p:cNvPicPr>
          <p:nvPr userDrawn="1"/>
        </p:nvPicPr>
        <p:blipFill>
          <a:blip r:embed="rId19"/>
          <a:stretch>
            <a:fillRect/>
          </a:stretch>
        </p:blipFill>
        <p:spPr>
          <a:xfrm>
            <a:off x="10261642" y="5336420"/>
            <a:ext cx="1930358" cy="1521579"/>
          </a:xfrm>
          <a:prstGeom prst="rect">
            <a:avLst/>
          </a:prstGeom>
        </p:spPr>
      </p:pic>
    </p:spTree>
    <p:extLst>
      <p:ext uri="{BB962C8B-B14F-4D97-AF65-F5344CB8AC3E}">
        <p14:creationId xmlns:p14="http://schemas.microsoft.com/office/powerpoint/2010/main" val="4047803197"/>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8000" y="1600199"/>
            <a:ext cx="8255000" cy="2971801"/>
          </a:xfrm>
        </p:spPr>
        <p:txBody>
          <a:bodyPr>
            <a:normAutofit fontScale="90000"/>
          </a:bodyPr>
          <a:lstStyle/>
          <a:p>
            <a:r>
              <a:rPr lang="en-CA" b="1" dirty="0"/>
              <a:t>Standards committee workshop for member organisations</a:t>
            </a:r>
            <a:br>
              <a:rPr lang="en-CA" dirty="0"/>
            </a:br>
            <a:br>
              <a:rPr lang="en-CA" dirty="0"/>
            </a:br>
            <a:r>
              <a:rPr lang="en-CA" dirty="0"/>
              <a:t>Geneva 2019</a:t>
            </a:r>
          </a:p>
        </p:txBody>
      </p:sp>
    </p:spTree>
    <p:extLst>
      <p:ext uri="{BB962C8B-B14F-4D97-AF65-F5344CB8AC3E}">
        <p14:creationId xmlns:p14="http://schemas.microsoft.com/office/powerpoint/2010/main" val="44606786"/>
      </p:ext>
    </p:extLst>
  </p:cSld>
  <p:clrMapOvr>
    <a:masterClrMapping/>
  </p:clrMapOvr>
  <mc:AlternateContent xmlns:mc="http://schemas.openxmlformats.org/markup-compatibility/2006" xmlns:p14="http://schemas.microsoft.com/office/powerpoint/2010/main">
    <mc:Choice Requires="p14">
      <p:transition spd="slow" p14:dur="2000" advTm="12860"/>
    </mc:Choice>
    <mc:Fallback xmlns="">
      <p:transition xmlns:p14="http://schemas.microsoft.com/office/powerpoint/2010/main" spd="slow" advTm="128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4476-EAA9-4FCB-B61A-B3DE602C41CC}"/>
              </a:ext>
            </a:extLst>
          </p:cNvPr>
          <p:cNvSpPr>
            <a:spLocks noGrp="1"/>
          </p:cNvSpPr>
          <p:nvPr>
            <p:ph type="title"/>
          </p:nvPr>
        </p:nvSpPr>
        <p:spPr/>
        <p:txBody>
          <a:bodyPr/>
          <a:lstStyle/>
          <a:p>
            <a:r>
              <a:rPr lang="en-GB" dirty="0"/>
              <a:t>Discussion</a:t>
            </a:r>
            <a:endParaRPr lang="en-US" dirty="0"/>
          </a:p>
        </p:txBody>
      </p:sp>
      <p:sp>
        <p:nvSpPr>
          <p:cNvPr id="3" name="Content Placeholder 2">
            <a:extLst>
              <a:ext uri="{FF2B5EF4-FFF2-40B4-BE49-F238E27FC236}">
                <a16:creationId xmlns:a16="http://schemas.microsoft.com/office/drawing/2014/main" id="{0DEC8B33-DBB0-4520-BD5C-93948E9F1914}"/>
              </a:ext>
            </a:extLst>
          </p:cNvPr>
          <p:cNvSpPr>
            <a:spLocks noGrp="1"/>
          </p:cNvSpPr>
          <p:nvPr>
            <p:ph idx="1"/>
          </p:nvPr>
        </p:nvSpPr>
        <p:spPr/>
        <p:txBody>
          <a:bodyPr>
            <a:normAutofit/>
          </a:bodyPr>
          <a:lstStyle/>
          <a:p>
            <a:r>
              <a:rPr lang="en-GB" sz="2400" dirty="0"/>
              <a:t>Experiences to date?</a:t>
            </a:r>
          </a:p>
          <a:p>
            <a:endParaRPr lang="en-GB" sz="2400" dirty="0"/>
          </a:p>
          <a:p>
            <a:r>
              <a:rPr lang="en-GB" sz="2400" dirty="0"/>
              <a:t>Need to adapt processes to individual MO?</a:t>
            </a:r>
            <a:endParaRPr lang="en-US" sz="2400" dirty="0"/>
          </a:p>
        </p:txBody>
      </p:sp>
    </p:spTree>
    <p:extLst>
      <p:ext uri="{BB962C8B-B14F-4D97-AF65-F5344CB8AC3E}">
        <p14:creationId xmlns:p14="http://schemas.microsoft.com/office/powerpoint/2010/main" val="144689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544B-D8F7-4B74-8E06-D7B1174A3ADC}"/>
              </a:ext>
            </a:extLst>
          </p:cNvPr>
          <p:cNvSpPr>
            <a:spLocks noGrp="1"/>
          </p:cNvSpPr>
          <p:nvPr>
            <p:ph type="title"/>
          </p:nvPr>
        </p:nvSpPr>
        <p:spPr/>
        <p:txBody>
          <a:bodyPr/>
          <a:lstStyle/>
          <a:p>
            <a:r>
              <a:rPr lang="en-GB" dirty="0"/>
              <a:t>Key messages</a:t>
            </a:r>
            <a:endParaRPr lang="en-US" dirty="0"/>
          </a:p>
        </p:txBody>
      </p:sp>
      <p:sp>
        <p:nvSpPr>
          <p:cNvPr id="3" name="Content Placeholder 2">
            <a:extLst>
              <a:ext uri="{FF2B5EF4-FFF2-40B4-BE49-F238E27FC236}">
                <a16:creationId xmlns:a16="http://schemas.microsoft.com/office/drawing/2014/main" id="{49B266B8-BCB6-48DC-ABFB-D7CE86D8FAE1}"/>
              </a:ext>
            </a:extLst>
          </p:cNvPr>
          <p:cNvSpPr>
            <a:spLocks noGrp="1"/>
          </p:cNvSpPr>
          <p:nvPr>
            <p:ph idx="1"/>
          </p:nvPr>
        </p:nvSpPr>
        <p:spPr/>
        <p:txBody>
          <a:bodyPr>
            <a:normAutofit/>
          </a:bodyPr>
          <a:lstStyle/>
          <a:p>
            <a:r>
              <a:rPr lang="en-GB" sz="2400" dirty="0"/>
              <a:t>Focus on quality</a:t>
            </a:r>
          </a:p>
          <a:p>
            <a:r>
              <a:rPr lang="en-GB" sz="2400" dirty="0"/>
              <a:t>Better to do collaboratively rather than programme develops a new RIG (that leads to umbrella group)</a:t>
            </a:r>
          </a:p>
          <a:p>
            <a:r>
              <a:rPr lang="en-GB" sz="2400" dirty="0"/>
              <a:t>Standards Committee available throughout to support and advise</a:t>
            </a:r>
          </a:p>
          <a:p>
            <a:endParaRPr lang="en-GB" sz="2400" dirty="0"/>
          </a:p>
          <a:p>
            <a:r>
              <a:rPr lang="en-GB" sz="2400" dirty="0"/>
              <a:t>Any questions?</a:t>
            </a:r>
            <a:endParaRPr lang="en-US" sz="2400" dirty="0"/>
          </a:p>
        </p:txBody>
      </p:sp>
    </p:spTree>
    <p:extLst>
      <p:ext uri="{BB962C8B-B14F-4D97-AF65-F5344CB8AC3E}">
        <p14:creationId xmlns:p14="http://schemas.microsoft.com/office/powerpoint/2010/main" val="24123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AIM 2:  MO feedback on international monitoring processes</a:t>
            </a:r>
          </a:p>
        </p:txBody>
      </p:sp>
      <p:sp>
        <p:nvSpPr>
          <p:cNvPr id="3" name="Content Placeholder 2"/>
          <p:cNvSpPr>
            <a:spLocks noGrp="1"/>
          </p:cNvSpPr>
          <p:nvPr>
            <p:ph idx="1"/>
          </p:nvPr>
        </p:nvSpPr>
        <p:spPr>
          <a:xfrm>
            <a:off x="755561" y="1213750"/>
            <a:ext cx="9047983" cy="3615267"/>
          </a:xfrm>
        </p:spPr>
        <p:txBody>
          <a:bodyPr>
            <a:normAutofit/>
          </a:bodyPr>
          <a:lstStyle/>
          <a:p>
            <a:r>
              <a:rPr lang="en-GB" sz="2800" dirty="0"/>
              <a:t>To discuss key areas identified from the questionnaire and feedback from MOs on the International Monitoring process</a:t>
            </a:r>
          </a:p>
          <a:p>
            <a:pPr marL="0" indent="0">
              <a:buNone/>
            </a:pPr>
            <a:endParaRPr lang="en-CA" sz="2800" dirty="0"/>
          </a:p>
        </p:txBody>
      </p:sp>
    </p:spTree>
    <p:extLst>
      <p:ext uri="{BB962C8B-B14F-4D97-AF65-F5344CB8AC3E}">
        <p14:creationId xmlns:p14="http://schemas.microsoft.com/office/powerpoint/2010/main" val="419414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110-6A13-4D3B-9E70-97D60B4644F7}"/>
              </a:ext>
            </a:extLst>
          </p:cNvPr>
          <p:cNvSpPr>
            <a:spLocks noGrp="1"/>
          </p:cNvSpPr>
          <p:nvPr>
            <p:ph type="ctrTitle"/>
          </p:nvPr>
        </p:nvSpPr>
        <p:spPr>
          <a:xfrm>
            <a:off x="719846" y="361991"/>
            <a:ext cx="11357219" cy="1748164"/>
          </a:xfrm>
        </p:spPr>
        <p:txBody>
          <a:bodyPr>
            <a:normAutofit fontScale="90000"/>
          </a:bodyPr>
          <a:lstStyle/>
          <a:p>
            <a:r>
              <a:rPr lang="en-GB" sz="4400" dirty="0">
                <a:cs typeface="Arial" panose="020B0604020202020204" pitchFamily="34" charset="0"/>
              </a:rPr>
              <a:t>MO Questionnaire</a:t>
            </a:r>
            <a:br>
              <a:rPr lang="en-GB" sz="4400" dirty="0">
                <a:cs typeface="Arial" panose="020B0604020202020204" pitchFamily="34" charset="0"/>
              </a:rPr>
            </a:br>
            <a:r>
              <a:rPr lang="en-GB" sz="4400" dirty="0">
                <a:cs typeface="Arial" panose="020B0604020202020204" pitchFamily="34" charset="0"/>
              </a:rPr>
              <a:t> International Monitoring Process</a:t>
            </a:r>
            <a:br>
              <a:rPr lang="en-GB" sz="44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485B6A3-DF29-4CAC-A1D8-251E952795E0}"/>
              </a:ext>
            </a:extLst>
          </p:cNvPr>
          <p:cNvSpPr>
            <a:spLocks noGrp="1"/>
          </p:cNvSpPr>
          <p:nvPr>
            <p:ph type="subTitle" idx="1"/>
          </p:nvPr>
        </p:nvSpPr>
        <p:spPr>
          <a:xfrm>
            <a:off x="378256" y="1972942"/>
            <a:ext cx="6187187" cy="4324256"/>
          </a:xfrm>
        </p:spPr>
        <p:txBody>
          <a:bodyPr>
            <a:normAutofit lnSpcReduction="10000"/>
          </a:bodyPr>
          <a:lstStyle/>
          <a:p>
            <a:pPr algn="l"/>
            <a:r>
              <a:rPr lang="en-GB" sz="2600" dirty="0">
                <a:cs typeface="Arial"/>
              </a:rPr>
              <a:t>PURPOSE:</a:t>
            </a:r>
          </a:p>
          <a:p>
            <a:pPr marL="457200" indent="-457200" algn="l">
              <a:lnSpc>
                <a:spcPct val="120000"/>
              </a:lnSpc>
              <a:buAutoNum type="arabicPeriod"/>
            </a:pPr>
            <a:r>
              <a:rPr lang="en-GB" dirty="0">
                <a:cs typeface="Arial"/>
              </a:rPr>
              <a:t>To explore the benefits and                                                  challenges of the IM process                                                     for MOs</a:t>
            </a:r>
          </a:p>
          <a:p>
            <a:pPr marL="457200" indent="-457200" algn="l">
              <a:lnSpc>
                <a:spcPct val="120000"/>
              </a:lnSpc>
              <a:buAutoNum type="arabicPeriod"/>
            </a:pPr>
            <a:r>
              <a:rPr lang="en-GB" dirty="0">
                <a:cs typeface="Arial"/>
              </a:rPr>
              <a:t>To gain insight from the MOs on their experiences with the IM process</a:t>
            </a:r>
          </a:p>
          <a:p>
            <a:pPr marL="457200" indent="-457200" algn="l">
              <a:lnSpc>
                <a:spcPct val="120000"/>
              </a:lnSpc>
              <a:buAutoNum type="arabicPeriod"/>
            </a:pPr>
            <a:r>
              <a:rPr lang="en-GB" dirty="0">
                <a:cs typeface="Arial"/>
              </a:rPr>
              <a:t>To inform future development of resources, workshops and mentoring to facilitate the IM process</a:t>
            </a:r>
          </a:p>
          <a:p>
            <a:pPr algn="l">
              <a:lnSpc>
                <a:spcPct val="120000"/>
              </a:lnSpc>
            </a:pPr>
            <a:r>
              <a:rPr lang="en-GB" b="1" dirty="0">
                <a:latin typeface="Arial"/>
                <a:cs typeface="Arial"/>
              </a:rPr>
              <a:t>    </a:t>
            </a:r>
          </a:p>
          <a:p>
            <a:pPr marL="457200" indent="-457200" algn="l">
              <a:buAutoNum type="arabicPeriod"/>
            </a:pPr>
            <a:endParaRPr lang="en-GB" b="1" dirty="0">
              <a:latin typeface="Arial"/>
              <a:cs typeface="Arial"/>
            </a:endParaRPr>
          </a:p>
          <a:p>
            <a:pPr algn="l"/>
            <a:endParaRPr lang="en-GB" b="1" dirty="0">
              <a:latin typeface="Arial"/>
              <a:cs typeface="Arial"/>
            </a:endParaRPr>
          </a:p>
        </p:txBody>
      </p:sp>
      <p:pic>
        <p:nvPicPr>
          <p:cNvPr id="7" name="Picture 6">
            <a:extLst>
              <a:ext uri="{FF2B5EF4-FFF2-40B4-BE49-F238E27FC236}">
                <a16:creationId xmlns:a16="http://schemas.microsoft.com/office/drawing/2014/main" id="{A95A6ACC-C3DE-9346-ADA8-226ECAEA5A95}"/>
              </a:ext>
            </a:extLst>
          </p:cNvPr>
          <p:cNvPicPr>
            <a:picLocks noChangeAspect="1"/>
          </p:cNvPicPr>
          <p:nvPr/>
        </p:nvPicPr>
        <p:blipFill rotWithShape="1">
          <a:blip r:embed="rId3">
            <a:alphaModFix amt="50000"/>
          </a:blip>
          <a:srcRect l="4578"/>
          <a:stretch/>
        </p:blipFill>
        <p:spPr>
          <a:xfrm>
            <a:off x="6718464" y="2335510"/>
            <a:ext cx="5092333" cy="2400276"/>
          </a:xfrm>
          <a:prstGeom prst="rect">
            <a:avLst/>
          </a:prstGeom>
        </p:spPr>
      </p:pic>
    </p:spTree>
    <p:extLst>
      <p:ext uri="{BB962C8B-B14F-4D97-AF65-F5344CB8AC3E}">
        <p14:creationId xmlns:p14="http://schemas.microsoft.com/office/powerpoint/2010/main" val="79781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110-6A13-4D3B-9E70-97D60B4644F7}"/>
              </a:ext>
            </a:extLst>
          </p:cNvPr>
          <p:cNvSpPr>
            <a:spLocks noGrp="1"/>
          </p:cNvSpPr>
          <p:nvPr>
            <p:ph type="ctrTitle"/>
          </p:nvPr>
        </p:nvSpPr>
        <p:spPr>
          <a:xfrm>
            <a:off x="719846" y="361991"/>
            <a:ext cx="11357219" cy="1748164"/>
          </a:xfrm>
        </p:spPr>
        <p:txBody>
          <a:bodyPr>
            <a:normAutofit/>
          </a:bodyPr>
          <a:lstStyle/>
          <a:p>
            <a:r>
              <a:rPr lang="en-GB" sz="4400" dirty="0">
                <a:latin typeface="+mn-lt"/>
                <a:cs typeface="Arial" panose="020B0604020202020204" pitchFamily="34" charset="0"/>
              </a:rPr>
              <a:t>MO Questionnaire</a:t>
            </a:r>
            <a:br>
              <a:rPr lang="en-GB" sz="4400" dirty="0">
                <a:latin typeface="+mn-lt"/>
                <a:cs typeface="Arial" panose="020B0604020202020204" pitchFamily="34" charset="0"/>
              </a:rPr>
            </a:br>
            <a:r>
              <a:rPr lang="en-GB" sz="4400" dirty="0">
                <a:latin typeface="+mn-lt"/>
                <a:cs typeface="Arial" panose="020B0604020202020204" pitchFamily="34" charset="0"/>
              </a:rPr>
              <a:t>Response </a:t>
            </a:r>
            <a:endParaRPr lang="en-GB" sz="3600" dirty="0">
              <a:latin typeface="+mn-lt"/>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430427172"/>
              </p:ext>
            </p:extLst>
          </p:nvPr>
        </p:nvGraphicFramePr>
        <p:xfrm>
          <a:off x="-405275" y="1729702"/>
          <a:ext cx="7836428" cy="49221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13024" y="3540485"/>
            <a:ext cx="1350914" cy="584776"/>
          </a:xfrm>
          <a:prstGeom prst="rect">
            <a:avLst/>
          </a:prstGeom>
          <a:noFill/>
        </p:spPr>
        <p:txBody>
          <a:bodyPr wrap="square" rtlCol="0">
            <a:spAutoFit/>
          </a:bodyPr>
          <a:lstStyle/>
          <a:p>
            <a:r>
              <a:rPr lang="en-CA" sz="3200" dirty="0">
                <a:cs typeface="Arial"/>
              </a:rPr>
              <a:t>45%</a:t>
            </a:r>
          </a:p>
        </p:txBody>
      </p:sp>
    </p:spTree>
    <p:extLst>
      <p:ext uri="{BB962C8B-B14F-4D97-AF65-F5344CB8AC3E}">
        <p14:creationId xmlns:p14="http://schemas.microsoft.com/office/powerpoint/2010/main" val="350588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290917" y="542219"/>
            <a:ext cx="3558601" cy="2197414"/>
          </a:xfrm>
          <a:prstGeom prst="roundRect">
            <a:avLst/>
          </a:prstGeom>
          <a:solidFill>
            <a:srgbClr val="FFFFFF"/>
          </a:solidFill>
          <a:ln w="57150" cmpd="sng">
            <a:solidFill>
              <a:srgbClr val="34579A">
                <a:alpha val="6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ounded Rectangle 5"/>
          <p:cNvSpPr/>
          <p:nvPr/>
        </p:nvSpPr>
        <p:spPr>
          <a:xfrm>
            <a:off x="699234" y="513681"/>
            <a:ext cx="2768396" cy="1997649"/>
          </a:xfrm>
          <a:prstGeom prst="roundRect">
            <a:avLst/>
          </a:prstGeom>
          <a:solidFill>
            <a:srgbClr val="FFFFFF"/>
          </a:solidFill>
          <a:ln w="57150" cmpd="sng">
            <a:solidFill>
              <a:srgbClr val="34579A">
                <a:alpha val="60000"/>
              </a:srgb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graphicFrame>
        <p:nvGraphicFramePr>
          <p:cNvPr id="4" name="Pladsholder til indhold 3">
            <a:extLst>
              <a:ext uri="{FF2B5EF4-FFF2-40B4-BE49-F238E27FC236}">
                <a16:creationId xmlns:a16="http://schemas.microsoft.com/office/drawing/2014/main" id="{CBF19277-5C33-B843-AA1F-192639317C65}"/>
              </a:ext>
            </a:extLst>
          </p:cNvPr>
          <p:cNvGraphicFramePr>
            <a:graphicFrameLocks noGrp="1"/>
          </p:cNvGraphicFramePr>
          <p:nvPr>
            <p:ph idx="1"/>
            <p:extLst>
              <p:ext uri="{D42A27DB-BD31-4B8C-83A1-F6EECF244321}">
                <p14:modId xmlns:p14="http://schemas.microsoft.com/office/powerpoint/2010/main" val="818285592"/>
              </p:ext>
            </p:extLst>
          </p:nvPr>
        </p:nvGraphicFramePr>
        <p:xfrm>
          <a:off x="214053" y="194413"/>
          <a:ext cx="11207365" cy="6206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41935" y="599295"/>
            <a:ext cx="2482994" cy="2092881"/>
          </a:xfrm>
          <a:prstGeom prst="rect">
            <a:avLst/>
          </a:prstGeom>
          <a:noFill/>
        </p:spPr>
        <p:txBody>
          <a:bodyPr wrap="square" rtlCol="0">
            <a:spAutoFit/>
          </a:bodyPr>
          <a:lstStyle/>
          <a:p>
            <a:pPr marL="285750" indent="-285750">
              <a:buFont typeface="Arial"/>
              <a:buChar char="•"/>
            </a:pPr>
            <a:r>
              <a:rPr lang="en-CA" sz="1600" dirty="0"/>
              <a:t>Do you provide training?</a:t>
            </a:r>
          </a:p>
          <a:p>
            <a:pPr marL="285750" indent="-285750">
              <a:buFont typeface="Arial"/>
              <a:buChar char="•"/>
            </a:pPr>
            <a:r>
              <a:rPr lang="en-CA" sz="1600" dirty="0"/>
              <a:t>What criteria do you use to choose your EA?</a:t>
            </a:r>
          </a:p>
          <a:p>
            <a:pPr marL="285750" indent="-285750">
              <a:buFont typeface="Arial"/>
              <a:buChar char="•"/>
            </a:pPr>
            <a:r>
              <a:rPr lang="en-CA" sz="1600" dirty="0"/>
              <a:t>Are they independent?</a:t>
            </a:r>
          </a:p>
          <a:p>
            <a:endParaRPr lang="en-CA" dirty="0"/>
          </a:p>
        </p:txBody>
      </p:sp>
      <p:sp>
        <p:nvSpPr>
          <p:cNvPr id="10" name="Rounded Rectangle 9"/>
          <p:cNvSpPr/>
          <p:nvPr/>
        </p:nvSpPr>
        <p:spPr>
          <a:xfrm>
            <a:off x="8490698" y="3461996"/>
            <a:ext cx="3316010" cy="3144514"/>
          </a:xfrm>
          <a:prstGeom prst="roundRect">
            <a:avLst/>
          </a:prstGeom>
          <a:solidFill>
            <a:srgbClr val="FFFFFF"/>
          </a:solidFill>
          <a:ln w="57150" cmpd="sng">
            <a:solidFill>
              <a:srgbClr val="34579A">
                <a:alpha val="6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TextBox 10"/>
          <p:cNvSpPr txBox="1"/>
          <p:nvPr/>
        </p:nvSpPr>
        <p:spPr>
          <a:xfrm>
            <a:off x="8604857" y="3534013"/>
            <a:ext cx="3125149" cy="3323987"/>
          </a:xfrm>
          <a:prstGeom prst="rect">
            <a:avLst/>
          </a:prstGeom>
          <a:noFill/>
        </p:spPr>
        <p:txBody>
          <a:bodyPr wrap="square" rtlCol="0">
            <a:spAutoFit/>
          </a:bodyPr>
          <a:lstStyle/>
          <a:p>
            <a:endParaRPr lang="en-CA" sz="1600" dirty="0"/>
          </a:p>
          <a:p>
            <a:pPr marL="285750" indent="-285750">
              <a:buFont typeface="Arial"/>
              <a:buChar char="•"/>
            </a:pPr>
            <a:r>
              <a:rPr lang="en-CA" sz="1600" dirty="0"/>
              <a:t>What format do you use to report how you have addressed the prospective conditions?</a:t>
            </a:r>
          </a:p>
          <a:p>
            <a:pPr marL="285750" indent="-285750">
              <a:buFont typeface="Arial"/>
              <a:buChar char="•"/>
            </a:pPr>
            <a:r>
              <a:rPr lang="en-CA" sz="1600" dirty="0"/>
              <a:t>How do you ensure all components are covered?</a:t>
            </a:r>
          </a:p>
          <a:p>
            <a:pPr marL="285750" indent="-285750">
              <a:buFont typeface="Arial"/>
              <a:buChar char="•"/>
            </a:pPr>
            <a:r>
              <a:rPr lang="en-CA" sz="1600" dirty="0"/>
              <a:t>Give an example of good quality evidence that demonstrates integration of BPS into a programme</a:t>
            </a:r>
          </a:p>
          <a:p>
            <a:pPr marL="285750" indent="-285750">
              <a:buFont typeface="Arial"/>
              <a:buChar char="•"/>
            </a:pPr>
            <a:endParaRPr lang="en-CA" sz="1600" dirty="0"/>
          </a:p>
          <a:p>
            <a:endParaRPr lang="en-CA" dirty="0"/>
          </a:p>
        </p:txBody>
      </p:sp>
      <p:sp>
        <p:nvSpPr>
          <p:cNvPr id="12" name="TextBox 11"/>
          <p:cNvSpPr txBox="1"/>
          <p:nvPr/>
        </p:nvSpPr>
        <p:spPr>
          <a:xfrm>
            <a:off x="8562049" y="613565"/>
            <a:ext cx="3144768" cy="2308324"/>
          </a:xfrm>
          <a:prstGeom prst="rect">
            <a:avLst/>
          </a:prstGeom>
          <a:noFill/>
        </p:spPr>
        <p:txBody>
          <a:bodyPr wrap="square" rtlCol="0">
            <a:spAutoFit/>
          </a:bodyPr>
          <a:lstStyle/>
          <a:p>
            <a:pPr marL="285750" indent="-285750">
              <a:buFont typeface="Arial"/>
              <a:buChar char="•"/>
            </a:pPr>
            <a:r>
              <a:rPr lang="en-CA" sz="1600" dirty="0"/>
              <a:t>Who collates, reviews the report?</a:t>
            </a:r>
          </a:p>
          <a:p>
            <a:pPr marL="285750" indent="-285750">
              <a:buFont typeface="Arial"/>
              <a:buChar char="•"/>
            </a:pPr>
            <a:r>
              <a:rPr lang="en-CA" sz="1600" dirty="0"/>
              <a:t>How are the recommendations fed back to the programmes?</a:t>
            </a:r>
          </a:p>
          <a:p>
            <a:pPr marL="285750" indent="-285750">
              <a:buFont typeface="Arial"/>
              <a:buChar char="•"/>
            </a:pPr>
            <a:r>
              <a:rPr lang="en-CA" sz="1600" dirty="0"/>
              <a:t>How to ensure transition of the knowledge within your organisation?</a:t>
            </a:r>
          </a:p>
          <a:p>
            <a:pPr marL="285750" indent="-285750">
              <a:buFont typeface="Arial"/>
              <a:buChar char="•"/>
            </a:pPr>
            <a:endParaRPr lang="en-CA" sz="1600" dirty="0"/>
          </a:p>
        </p:txBody>
      </p:sp>
      <p:sp>
        <p:nvSpPr>
          <p:cNvPr id="13" name="Rounded Rectangle 12"/>
          <p:cNvSpPr/>
          <p:nvPr/>
        </p:nvSpPr>
        <p:spPr>
          <a:xfrm>
            <a:off x="542263" y="3438810"/>
            <a:ext cx="3110878" cy="2554137"/>
          </a:xfrm>
          <a:prstGeom prst="roundRect">
            <a:avLst/>
          </a:prstGeom>
          <a:solidFill>
            <a:srgbClr val="FFFFFF"/>
          </a:solidFill>
          <a:ln w="57150" cmpd="sng">
            <a:solidFill>
              <a:srgbClr val="34579A">
                <a:alpha val="6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TextBox 13"/>
          <p:cNvSpPr txBox="1"/>
          <p:nvPr/>
        </p:nvSpPr>
        <p:spPr>
          <a:xfrm>
            <a:off x="713504" y="3481617"/>
            <a:ext cx="2697046" cy="2554545"/>
          </a:xfrm>
          <a:prstGeom prst="rect">
            <a:avLst/>
          </a:prstGeom>
          <a:noFill/>
        </p:spPr>
        <p:txBody>
          <a:bodyPr wrap="square" rtlCol="0">
            <a:spAutoFit/>
          </a:bodyPr>
          <a:lstStyle/>
          <a:p>
            <a:pPr marL="285750" indent="-285750">
              <a:buFont typeface="Arial"/>
              <a:buChar char="•"/>
            </a:pPr>
            <a:r>
              <a:rPr lang="en-CA" sz="1600" dirty="0"/>
              <a:t>What are the challenges faced by the programmes?</a:t>
            </a:r>
          </a:p>
          <a:p>
            <a:pPr marL="285750" indent="-285750">
              <a:buFont typeface="Arial"/>
              <a:buChar char="•"/>
            </a:pPr>
            <a:r>
              <a:rPr lang="en-CA" sz="1600" dirty="0"/>
              <a:t>Share innovative strategies used by your programmes</a:t>
            </a:r>
          </a:p>
          <a:p>
            <a:pPr marL="285750" indent="-285750">
              <a:buFont typeface="Arial"/>
              <a:buChar char="•"/>
            </a:pPr>
            <a:r>
              <a:rPr lang="en-CA" sz="1600" dirty="0"/>
              <a:t>Describe one piece of evidence demonstrating quality MCP</a:t>
            </a:r>
          </a:p>
        </p:txBody>
      </p:sp>
    </p:spTree>
    <p:extLst>
      <p:ext uri="{BB962C8B-B14F-4D97-AF65-F5344CB8AC3E}">
        <p14:creationId xmlns:p14="http://schemas.microsoft.com/office/powerpoint/2010/main" val="317773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87097"/>
            <a:ext cx="8534400" cy="1507067"/>
          </a:xfrm>
        </p:spPr>
        <p:txBody>
          <a:bodyPr/>
          <a:lstStyle/>
          <a:p>
            <a:r>
              <a:rPr lang="en-CA" dirty="0"/>
              <a:t>Use of Resources – IM Submissions</a:t>
            </a:r>
          </a:p>
        </p:txBody>
      </p:sp>
      <p:sp>
        <p:nvSpPr>
          <p:cNvPr id="3" name="Content Placeholder 2"/>
          <p:cNvSpPr>
            <a:spLocks noGrp="1"/>
          </p:cNvSpPr>
          <p:nvPr>
            <p:ph idx="1"/>
          </p:nvPr>
        </p:nvSpPr>
        <p:spPr/>
        <p:txBody>
          <a:bodyPr>
            <a:normAutofit/>
          </a:bodyPr>
          <a:lstStyle/>
          <a:p>
            <a:r>
              <a:rPr lang="en-CA" sz="2400" dirty="0"/>
              <a:t>Time required for SC to review                                                                               the submissions</a:t>
            </a:r>
          </a:p>
          <a:p>
            <a:pPr marL="0" indent="0">
              <a:buNone/>
            </a:pPr>
            <a:endParaRPr lang="en-CA" sz="2400" dirty="0"/>
          </a:p>
        </p:txBody>
      </p:sp>
      <p:pic>
        <p:nvPicPr>
          <p:cNvPr id="4" name="Picture 3"/>
          <p:cNvPicPr>
            <a:picLocks noChangeAspect="1"/>
          </p:cNvPicPr>
          <p:nvPr/>
        </p:nvPicPr>
        <p:blipFill>
          <a:blip r:embed="rId3"/>
          <a:stretch>
            <a:fillRect/>
          </a:stretch>
        </p:blipFill>
        <p:spPr>
          <a:xfrm>
            <a:off x="6433761" y="413799"/>
            <a:ext cx="4425770" cy="4430824"/>
          </a:xfrm>
          <a:prstGeom prst="rect">
            <a:avLst/>
          </a:prstGeom>
        </p:spPr>
      </p:pic>
    </p:spTree>
    <p:extLst>
      <p:ext uri="{BB962C8B-B14F-4D97-AF65-F5344CB8AC3E}">
        <p14:creationId xmlns:p14="http://schemas.microsoft.com/office/powerpoint/2010/main" val="2256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55054" y="5350933"/>
            <a:ext cx="8534400" cy="1507067"/>
          </a:xfrm>
        </p:spPr>
        <p:txBody>
          <a:bodyPr/>
          <a:lstStyle/>
          <a:p>
            <a:r>
              <a:rPr lang="en-CA" dirty="0"/>
              <a:t>2</a:t>
            </a:r>
            <a:r>
              <a:rPr lang="en-CA" baseline="30000" dirty="0"/>
              <a:t>nd</a:t>
            </a:r>
            <a:r>
              <a:rPr lang="en-CA" dirty="0"/>
              <a:t> IM Submission</a:t>
            </a:r>
          </a:p>
        </p:txBody>
      </p:sp>
      <p:pic>
        <p:nvPicPr>
          <p:cNvPr id="16" name="Content Placeholder 15" descr="Template for MO Submission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388" r="-139"/>
          <a:stretch/>
        </p:blipFill>
        <p:spPr>
          <a:xfrm>
            <a:off x="236147" y="1329596"/>
            <a:ext cx="5102394" cy="3620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5769068" y="4046462"/>
            <a:ext cx="6646940" cy="400110"/>
          </a:xfrm>
          <a:prstGeom prst="rect">
            <a:avLst/>
          </a:prstGeom>
        </p:spPr>
        <p:txBody>
          <a:bodyPr wrap="square">
            <a:spAutoFit/>
          </a:bodyPr>
          <a:lstStyle/>
          <a:p>
            <a:endParaRPr lang="en-CA" sz="2000" dirty="0"/>
          </a:p>
        </p:txBody>
      </p:sp>
      <p:sp>
        <p:nvSpPr>
          <p:cNvPr id="18" name="TextBox 17"/>
          <p:cNvSpPr txBox="1"/>
          <p:nvPr/>
        </p:nvSpPr>
        <p:spPr>
          <a:xfrm>
            <a:off x="5467699" y="258285"/>
            <a:ext cx="6457911" cy="6370974"/>
          </a:xfrm>
          <a:prstGeom prst="rect">
            <a:avLst/>
          </a:prstGeom>
          <a:noFill/>
        </p:spPr>
        <p:txBody>
          <a:bodyPr wrap="square" rtlCol="0">
            <a:spAutoFit/>
          </a:bodyPr>
          <a:lstStyle/>
          <a:p>
            <a:r>
              <a:rPr lang="en-CA" sz="2400" b="1" dirty="0"/>
              <a:t>Overview of MO process of monitoring educational standards</a:t>
            </a:r>
          </a:p>
          <a:p>
            <a:endParaRPr lang="en-CA" sz="2400" b="1" dirty="0"/>
          </a:p>
          <a:p>
            <a:pPr marL="342900" indent="-342900">
              <a:buFont typeface="Arial"/>
              <a:buChar char="•"/>
            </a:pPr>
            <a:r>
              <a:rPr lang="en-CA" sz="2400" b="1" dirty="0"/>
              <a:t>maximum of 2000 words </a:t>
            </a:r>
            <a:r>
              <a:rPr lang="en-CA" sz="2400" dirty="0"/>
              <a:t>+/- other supporting documents that the MO uses</a:t>
            </a:r>
          </a:p>
          <a:p>
            <a:endParaRPr lang="en-CA" sz="2400" dirty="0"/>
          </a:p>
          <a:p>
            <a:pPr marL="342900" indent="-342900">
              <a:buFont typeface="Arial"/>
              <a:buChar char="•"/>
            </a:pPr>
            <a:r>
              <a:rPr lang="en-CA" sz="2400" dirty="0"/>
              <a:t>to include details of quality issues relating to the educational with </a:t>
            </a:r>
            <a:r>
              <a:rPr lang="en-CA" sz="2400" b="1" dirty="0"/>
              <a:t>cross referencing </a:t>
            </a:r>
            <a:r>
              <a:rPr lang="en-CA" sz="2400" dirty="0"/>
              <a:t>to items identified by         the EA report and MO national monitoring processes during the specified time period</a:t>
            </a:r>
          </a:p>
          <a:p>
            <a:endParaRPr lang="en-CA" sz="2400" dirty="0"/>
          </a:p>
          <a:p>
            <a:pPr marL="342900" indent="-342900">
              <a:buFont typeface="Arial"/>
              <a:buChar char="•"/>
            </a:pPr>
            <a:r>
              <a:rPr lang="en-CA" sz="2400" dirty="0"/>
              <a:t>to include a </a:t>
            </a:r>
            <a:r>
              <a:rPr lang="en-CA" sz="2400" b="1" dirty="0">
                <a:solidFill>
                  <a:schemeClr val="accent1">
                    <a:lumMod val="60000"/>
                    <a:lumOff val="40000"/>
                  </a:schemeClr>
                </a:solidFill>
              </a:rPr>
              <a:t>response to                  Prospective Conditions </a:t>
            </a:r>
            <a:r>
              <a:rPr lang="en-CA" sz="2400" dirty="0"/>
              <a:t>from the previous IM process</a:t>
            </a:r>
          </a:p>
          <a:p>
            <a:pPr marL="342900" indent="-342900">
              <a:buFont typeface="Arial"/>
              <a:buChar char="•"/>
            </a:pPr>
            <a:r>
              <a:rPr lang="en-CA" sz="2400" dirty="0"/>
              <a:t>Include the checklist </a:t>
            </a:r>
          </a:p>
        </p:txBody>
      </p:sp>
    </p:spTree>
    <p:extLst>
      <p:ext uri="{BB962C8B-B14F-4D97-AF65-F5344CB8AC3E}">
        <p14:creationId xmlns:p14="http://schemas.microsoft.com/office/powerpoint/2010/main" val="266653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12137-B574-ED46-8070-ADCB7E204E26}"/>
              </a:ext>
            </a:extLst>
          </p:cNvPr>
          <p:cNvSpPr>
            <a:spLocks noGrp="1"/>
          </p:cNvSpPr>
          <p:nvPr>
            <p:ph idx="1"/>
          </p:nvPr>
        </p:nvSpPr>
        <p:spPr>
          <a:xfrm>
            <a:off x="684211" y="685800"/>
            <a:ext cx="10738293" cy="3615267"/>
          </a:xfrm>
        </p:spPr>
        <p:txBody>
          <a:bodyPr>
            <a:normAutofit/>
          </a:bodyPr>
          <a:lstStyle/>
          <a:p>
            <a:pPr marL="0" indent="0" algn="ctr">
              <a:buNone/>
            </a:pPr>
            <a:r>
              <a:rPr lang="en-US" sz="4000" dirty="0"/>
              <a:t>Any questions/comments?</a:t>
            </a:r>
          </a:p>
        </p:txBody>
      </p:sp>
    </p:spTree>
    <p:extLst>
      <p:ext uri="{BB962C8B-B14F-4D97-AF65-F5344CB8AC3E}">
        <p14:creationId xmlns:p14="http://schemas.microsoft.com/office/powerpoint/2010/main" val="424300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00F4C-DD79-2E46-A230-6E4B8B9BE05C}"/>
              </a:ext>
            </a:extLst>
          </p:cNvPr>
          <p:cNvSpPr>
            <a:spLocks noGrp="1"/>
          </p:cNvSpPr>
          <p:nvPr>
            <p:ph idx="1"/>
          </p:nvPr>
        </p:nvSpPr>
        <p:spPr>
          <a:xfrm>
            <a:off x="684212" y="685800"/>
            <a:ext cx="10787352" cy="3615267"/>
          </a:xfrm>
        </p:spPr>
        <p:txBody>
          <a:bodyPr>
            <a:normAutofit/>
          </a:bodyPr>
          <a:lstStyle/>
          <a:p>
            <a:pPr marL="0" indent="0" algn="ctr">
              <a:buNone/>
            </a:pPr>
            <a:r>
              <a:rPr lang="en-GB" sz="3600" dirty="0"/>
              <a:t>To discuss the implementation of IFOMPT standards into educational programmes, with a particular focus on manual therapy practical skills</a:t>
            </a:r>
          </a:p>
        </p:txBody>
      </p:sp>
    </p:spTree>
    <p:extLst>
      <p:ext uri="{BB962C8B-B14F-4D97-AF65-F5344CB8AC3E}">
        <p14:creationId xmlns:p14="http://schemas.microsoft.com/office/powerpoint/2010/main" val="304967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4251-EB6B-4F7A-BE90-9E2E8A91B7F7}"/>
              </a:ext>
            </a:extLst>
          </p:cNvPr>
          <p:cNvSpPr>
            <a:spLocks noGrp="1"/>
          </p:cNvSpPr>
          <p:nvPr>
            <p:ph type="title"/>
          </p:nvPr>
        </p:nvSpPr>
        <p:spPr/>
        <p:txBody>
          <a:bodyPr/>
          <a:lstStyle/>
          <a:p>
            <a:r>
              <a:rPr lang="en-GB" dirty="0"/>
              <a:t>introduction</a:t>
            </a:r>
            <a:endParaRPr lang="en-US" dirty="0"/>
          </a:p>
        </p:txBody>
      </p:sp>
      <p:sp>
        <p:nvSpPr>
          <p:cNvPr id="3" name="Content Placeholder 2">
            <a:extLst>
              <a:ext uri="{FF2B5EF4-FFF2-40B4-BE49-F238E27FC236}">
                <a16:creationId xmlns:a16="http://schemas.microsoft.com/office/drawing/2014/main" id="{53FC85E2-51D0-4D13-9189-C2C6BA25BD39}"/>
              </a:ext>
            </a:extLst>
          </p:cNvPr>
          <p:cNvSpPr>
            <a:spLocks noGrp="1"/>
          </p:cNvSpPr>
          <p:nvPr>
            <p:ph idx="1"/>
          </p:nvPr>
        </p:nvSpPr>
        <p:spPr/>
        <p:txBody>
          <a:bodyPr>
            <a:normAutofit/>
          </a:bodyPr>
          <a:lstStyle/>
          <a:p>
            <a:r>
              <a:rPr lang="en-GB" sz="2400" dirty="0"/>
              <a:t>Previous focus on national and international processes central to IFOMPT International Monitoring</a:t>
            </a:r>
          </a:p>
          <a:p>
            <a:r>
              <a:rPr lang="en-GB" sz="2400" dirty="0"/>
              <a:t>Responding now to new issues for Member Organisations (MO)</a:t>
            </a:r>
          </a:p>
          <a:p>
            <a:r>
              <a:rPr lang="en-GB" sz="2400" dirty="0"/>
              <a:t>Supporting ongoing development and future processes</a:t>
            </a:r>
          </a:p>
          <a:p>
            <a:r>
              <a:rPr lang="en-GB" sz="2400" dirty="0"/>
              <a:t>Opportunity to apply to own MO and discuss</a:t>
            </a:r>
            <a:endParaRPr lang="en-US" sz="2400" dirty="0"/>
          </a:p>
        </p:txBody>
      </p:sp>
    </p:spTree>
    <p:extLst>
      <p:ext uri="{BB962C8B-B14F-4D97-AF65-F5344CB8AC3E}">
        <p14:creationId xmlns:p14="http://schemas.microsoft.com/office/powerpoint/2010/main" val="344273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B8B909F-E4C1-C044-B1D7-D3F62C053A7D}"/>
              </a:ext>
            </a:extLst>
          </p:cNvPr>
          <p:cNvGraphicFramePr/>
          <p:nvPr>
            <p:extLst/>
          </p:nvPr>
        </p:nvGraphicFramePr>
        <p:xfrm>
          <a:off x="3588909" y="140889"/>
          <a:ext cx="4922045" cy="3288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5AFE2A4-B7E7-A846-9683-8AD756E27ED4}"/>
              </a:ext>
            </a:extLst>
          </p:cNvPr>
          <p:cNvPicPr>
            <a:picLocks noChangeAspect="1"/>
          </p:cNvPicPr>
          <p:nvPr/>
        </p:nvPicPr>
        <p:blipFill>
          <a:blip r:embed="rId8"/>
          <a:stretch>
            <a:fillRect/>
          </a:stretch>
        </p:blipFill>
        <p:spPr>
          <a:xfrm>
            <a:off x="4788195" y="3314701"/>
            <a:ext cx="2512939" cy="1865794"/>
          </a:xfrm>
          <a:prstGeom prst="rect">
            <a:avLst/>
          </a:prstGeom>
        </p:spPr>
      </p:pic>
      <p:pic>
        <p:nvPicPr>
          <p:cNvPr id="2" name="Picture 1">
            <a:extLst>
              <a:ext uri="{FF2B5EF4-FFF2-40B4-BE49-F238E27FC236}">
                <a16:creationId xmlns:a16="http://schemas.microsoft.com/office/drawing/2014/main" id="{431508DE-77C3-8745-9348-48D15AF8445F}"/>
              </a:ext>
            </a:extLst>
          </p:cNvPr>
          <p:cNvPicPr>
            <a:picLocks noChangeAspect="1"/>
          </p:cNvPicPr>
          <p:nvPr/>
        </p:nvPicPr>
        <p:blipFill>
          <a:blip r:embed="rId9"/>
          <a:stretch>
            <a:fillRect/>
          </a:stretch>
        </p:blipFill>
        <p:spPr>
          <a:xfrm>
            <a:off x="5112448" y="5180495"/>
            <a:ext cx="1882998" cy="1677505"/>
          </a:xfrm>
          <a:prstGeom prst="rect">
            <a:avLst/>
          </a:prstGeom>
        </p:spPr>
      </p:pic>
    </p:spTree>
    <p:extLst>
      <p:ext uri="{BB962C8B-B14F-4D97-AF65-F5344CB8AC3E}">
        <p14:creationId xmlns:p14="http://schemas.microsoft.com/office/powerpoint/2010/main" val="382616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D9D4-638B-6345-8733-890A56407249}"/>
              </a:ext>
            </a:extLst>
          </p:cNvPr>
          <p:cNvSpPr>
            <a:spLocks noGrp="1"/>
          </p:cNvSpPr>
          <p:nvPr>
            <p:ph type="title"/>
          </p:nvPr>
        </p:nvSpPr>
        <p:spPr>
          <a:xfrm>
            <a:off x="684212" y="4858812"/>
            <a:ext cx="8534400" cy="1507067"/>
          </a:xfrm>
        </p:spPr>
        <p:txBody>
          <a:bodyPr/>
          <a:lstStyle/>
          <a:p>
            <a:r>
              <a:rPr lang="en-US" cap="none" dirty="0"/>
              <a:t>Go to 			</a:t>
            </a:r>
            <a:r>
              <a:rPr lang="en-US" cap="none" dirty="0">
                <a:hlinkClick r:id="rId3"/>
              </a:rPr>
              <a:t>www.kahoot.it</a:t>
            </a:r>
            <a:endParaRPr lang="en-US" dirty="0"/>
          </a:p>
        </p:txBody>
      </p:sp>
      <p:sp>
        <p:nvSpPr>
          <p:cNvPr id="3" name="Content Placeholder 2">
            <a:extLst>
              <a:ext uri="{FF2B5EF4-FFF2-40B4-BE49-F238E27FC236}">
                <a16:creationId xmlns:a16="http://schemas.microsoft.com/office/drawing/2014/main" id="{E1E0C73B-5FDF-7F40-B705-EFBF5912A8C8}"/>
              </a:ext>
            </a:extLst>
          </p:cNvPr>
          <p:cNvSpPr>
            <a:spLocks noGrp="1"/>
          </p:cNvSpPr>
          <p:nvPr>
            <p:ph idx="1"/>
          </p:nvPr>
        </p:nvSpPr>
        <p:spPr>
          <a:xfrm>
            <a:off x="0" y="2510873"/>
            <a:ext cx="11687175" cy="2243138"/>
          </a:xfrm>
        </p:spPr>
        <p:txBody>
          <a:bodyPr>
            <a:normAutofit/>
          </a:bodyPr>
          <a:lstStyle/>
          <a:p>
            <a:pPr marL="0" indent="0" algn="ctr">
              <a:buNone/>
            </a:pPr>
            <a:r>
              <a:rPr lang="en-GB" sz="3600" dirty="0"/>
              <a:t>Aim: To collect your views on some of the issues around teaching practical MT skills in your programmes.</a:t>
            </a:r>
          </a:p>
        </p:txBody>
      </p:sp>
      <p:pic>
        <p:nvPicPr>
          <p:cNvPr id="5" name="Picture 4">
            <a:extLst>
              <a:ext uri="{FF2B5EF4-FFF2-40B4-BE49-F238E27FC236}">
                <a16:creationId xmlns:a16="http://schemas.microsoft.com/office/drawing/2014/main" id="{FCAD3423-851D-B447-94A9-8613787441CC}"/>
              </a:ext>
            </a:extLst>
          </p:cNvPr>
          <p:cNvPicPr>
            <a:picLocks noChangeAspect="1"/>
          </p:cNvPicPr>
          <p:nvPr/>
        </p:nvPicPr>
        <p:blipFill>
          <a:blip r:embed="rId4"/>
          <a:stretch>
            <a:fillRect/>
          </a:stretch>
        </p:blipFill>
        <p:spPr>
          <a:xfrm>
            <a:off x="0" y="98240"/>
            <a:ext cx="7067550" cy="1147029"/>
          </a:xfrm>
          <a:prstGeom prst="rect">
            <a:avLst/>
          </a:prstGeom>
        </p:spPr>
      </p:pic>
      <p:pic>
        <p:nvPicPr>
          <p:cNvPr id="7" name="Picture 6">
            <a:extLst>
              <a:ext uri="{FF2B5EF4-FFF2-40B4-BE49-F238E27FC236}">
                <a16:creationId xmlns:a16="http://schemas.microsoft.com/office/drawing/2014/main" id="{AA90F359-743D-3C42-B3D7-7DB66777DDBC}"/>
              </a:ext>
            </a:extLst>
          </p:cNvPr>
          <p:cNvPicPr>
            <a:picLocks noChangeAspect="1"/>
          </p:cNvPicPr>
          <p:nvPr/>
        </p:nvPicPr>
        <p:blipFill>
          <a:blip r:embed="rId5"/>
          <a:stretch>
            <a:fillRect/>
          </a:stretch>
        </p:blipFill>
        <p:spPr>
          <a:xfrm>
            <a:off x="7067550" y="81817"/>
            <a:ext cx="5124450" cy="2384057"/>
          </a:xfrm>
          <a:prstGeom prst="rect">
            <a:avLst/>
          </a:prstGeom>
        </p:spPr>
      </p:pic>
    </p:spTree>
    <p:extLst>
      <p:ext uri="{BB962C8B-B14F-4D97-AF65-F5344CB8AC3E}">
        <p14:creationId xmlns:p14="http://schemas.microsoft.com/office/powerpoint/2010/main" val="360425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75DB-8164-E044-A05C-4A00B5F877B0}"/>
              </a:ext>
            </a:extLst>
          </p:cNvPr>
          <p:cNvSpPr>
            <a:spLocks noGrp="1"/>
          </p:cNvSpPr>
          <p:nvPr>
            <p:ph type="title"/>
          </p:nvPr>
        </p:nvSpPr>
        <p:spPr>
          <a:xfrm>
            <a:off x="341311" y="5176912"/>
            <a:ext cx="9831389" cy="1217545"/>
          </a:xfrm>
        </p:spPr>
        <p:txBody>
          <a:bodyPr>
            <a:normAutofit/>
          </a:bodyPr>
          <a:lstStyle/>
          <a:p>
            <a:r>
              <a:rPr lang="en-US" dirty="0"/>
              <a:t>Where do manual therapy skills fit?</a:t>
            </a:r>
          </a:p>
        </p:txBody>
      </p:sp>
      <p:sp>
        <p:nvSpPr>
          <p:cNvPr id="3" name="Content Placeholder 2">
            <a:extLst>
              <a:ext uri="{FF2B5EF4-FFF2-40B4-BE49-F238E27FC236}">
                <a16:creationId xmlns:a16="http://schemas.microsoft.com/office/drawing/2014/main" id="{679B99AD-29DF-3741-AAE4-AB946A138DAC}"/>
              </a:ext>
            </a:extLst>
          </p:cNvPr>
          <p:cNvSpPr>
            <a:spLocks noGrp="1"/>
          </p:cNvSpPr>
          <p:nvPr>
            <p:ph idx="1"/>
          </p:nvPr>
        </p:nvSpPr>
        <p:spPr>
          <a:xfrm>
            <a:off x="341311" y="253221"/>
            <a:ext cx="11703052" cy="4923691"/>
          </a:xfrm>
        </p:spPr>
        <p:txBody>
          <a:bodyPr>
            <a:noAutofit/>
          </a:bodyPr>
          <a:lstStyle/>
          <a:p>
            <a:pPr marL="0" indent="0">
              <a:buNone/>
            </a:pPr>
            <a:r>
              <a:rPr lang="en-US" sz="1800" dirty="0">
                <a:latin typeface="Century Gothic" panose="020B0502020202020204" pitchFamily="34" charset="0"/>
              </a:rPr>
              <a:t>Dimension 1: critical &amp; evaluative evidence informed practice</a:t>
            </a:r>
          </a:p>
          <a:p>
            <a:pPr marL="0" indent="0">
              <a:buNone/>
            </a:pPr>
            <a:r>
              <a:rPr lang="en-US" sz="1800" dirty="0">
                <a:latin typeface="Century Gothic" panose="020B0502020202020204" pitchFamily="34" charset="0"/>
              </a:rPr>
              <a:t>Dimension 2: </a:t>
            </a:r>
            <a:r>
              <a:rPr lang="en-AU" sz="1800" dirty="0">
                <a:latin typeface="Century Gothic" panose="020B0502020202020204" pitchFamily="34" charset="0"/>
              </a:rPr>
              <a:t>critical use of a comprehensive knowledge base of the biomedical sciences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3: </a:t>
            </a:r>
            <a:r>
              <a:rPr lang="en-AU" sz="1800" dirty="0">
                <a:latin typeface="Century Gothic" panose="020B0502020202020204" pitchFamily="34" charset="0"/>
              </a:rPr>
              <a:t>critical use of a comprehensive knowledge base of the clinical sciences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4: </a:t>
            </a:r>
            <a:r>
              <a:rPr lang="en-AU" sz="1800" dirty="0">
                <a:latin typeface="Century Gothic" panose="020B0502020202020204" pitchFamily="34" charset="0"/>
              </a:rPr>
              <a:t>critical use of a comprehensive knowledge base of the behavioural sciences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5: </a:t>
            </a:r>
            <a:r>
              <a:rPr lang="en-AU" sz="1800" dirty="0">
                <a:latin typeface="Century Gothic" panose="020B0502020202020204" pitchFamily="34" charset="0"/>
              </a:rPr>
              <a:t>critical use of a comprehensive knowledge base of OMT </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6: </a:t>
            </a:r>
            <a:r>
              <a:rPr lang="en-AU" sz="1800" dirty="0">
                <a:latin typeface="Century Gothic" panose="020B0502020202020204" pitchFamily="34" charset="0"/>
              </a:rPr>
              <a:t>critical and an advanced level of clinical reasoning skills enabling effective assessment and management of patients with NMS disorders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7: </a:t>
            </a:r>
            <a:r>
              <a:rPr lang="en-AU" sz="1800" dirty="0">
                <a:latin typeface="Century Gothic" panose="020B0502020202020204" pitchFamily="34" charset="0"/>
              </a:rPr>
              <a:t>advanced level of communication skills enabling effective assessment and management of patients with NMS disorders </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8: </a:t>
            </a:r>
            <a:r>
              <a:rPr lang="en-AU" sz="1800" dirty="0">
                <a:latin typeface="Century Gothic" panose="020B0502020202020204" pitchFamily="34" charset="0"/>
              </a:rPr>
              <a:t>advanced level of practical skills with sensitivity and specificity of handling, enabling effective assessment and management of patients with NMS disorders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9: </a:t>
            </a:r>
            <a:r>
              <a:rPr lang="en-AU" sz="1800" dirty="0">
                <a:latin typeface="Century Gothic" panose="020B0502020202020204" pitchFamily="34" charset="0"/>
              </a:rPr>
              <a:t>critical understanding and application of the process of research</a:t>
            </a:r>
          </a:p>
          <a:p>
            <a:pPr marL="0" indent="0">
              <a:buNone/>
            </a:pPr>
            <a:r>
              <a:rPr lang="en-AU" sz="1800" dirty="0">
                <a:latin typeface="Century Gothic" panose="020B0502020202020204" pitchFamily="34" charset="0"/>
              </a:rPr>
              <a:t>Dimension 10: clinical expertise and continued professional commitment to the development of OMT practice</a:t>
            </a:r>
            <a:endParaRPr lang="en-US" sz="1800" dirty="0">
              <a:latin typeface="Century Gothic" panose="020B0502020202020204" pitchFamily="34" charset="0"/>
            </a:endParaRPr>
          </a:p>
        </p:txBody>
      </p:sp>
    </p:spTree>
    <p:extLst>
      <p:ext uri="{BB962C8B-B14F-4D97-AF65-F5344CB8AC3E}">
        <p14:creationId xmlns:p14="http://schemas.microsoft.com/office/powerpoint/2010/main" val="550598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B99AD-29DF-3741-AAE4-AB946A138DAC}"/>
              </a:ext>
            </a:extLst>
          </p:cNvPr>
          <p:cNvSpPr>
            <a:spLocks noGrp="1"/>
          </p:cNvSpPr>
          <p:nvPr>
            <p:ph idx="1"/>
          </p:nvPr>
        </p:nvSpPr>
        <p:spPr>
          <a:xfrm>
            <a:off x="341311" y="253221"/>
            <a:ext cx="11703052" cy="4923691"/>
          </a:xfrm>
        </p:spPr>
        <p:txBody>
          <a:bodyPr>
            <a:noAutofit/>
          </a:bodyPr>
          <a:lstStyle/>
          <a:p>
            <a:pPr marL="0" indent="0">
              <a:buNone/>
            </a:pPr>
            <a:r>
              <a:rPr lang="en-US" sz="1800" dirty="0">
                <a:latin typeface="Century Gothic" panose="020B0502020202020204" pitchFamily="34" charset="0"/>
              </a:rPr>
              <a:t>Dimension 1: critical &amp; evaluative evidence informed practice</a:t>
            </a:r>
          </a:p>
          <a:p>
            <a:pPr marL="0" indent="0">
              <a:buNone/>
            </a:pPr>
            <a:r>
              <a:rPr lang="en-US" sz="1800" b="1" dirty="0">
                <a:latin typeface="Century Gothic" panose="020B0502020202020204" pitchFamily="34" charset="0"/>
              </a:rPr>
              <a:t>Dimension 2: </a:t>
            </a:r>
            <a:r>
              <a:rPr lang="en-AU" sz="1800" b="1" dirty="0">
                <a:latin typeface="Century Gothic" panose="020B0502020202020204" pitchFamily="34" charset="0"/>
              </a:rPr>
              <a:t>critical use of a comprehensive knowledge base of the biomedical sciences</a:t>
            </a:r>
            <a:endParaRPr lang="en-US" sz="1800" b="1" dirty="0">
              <a:latin typeface="Century Gothic" panose="020B0502020202020204" pitchFamily="34" charset="0"/>
            </a:endParaRPr>
          </a:p>
          <a:p>
            <a:pPr marL="0" indent="0">
              <a:buNone/>
            </a:pPr>
            <a:r>
              <a:rPr lang="en-US" sz="1800" b="1" dirty="0">
                <a:latin typeface="Century Gothic" panose="020B0502020202020204" pitchFamily="34" charset="0"/>
              </a:rPr>
              <a:t>Dimension 3: </a:t>
            </a:r>
            <a:r>
              <a:rPr lang="en-AU" sz="1800" b="1" dirty="0">
                <a:latin typeface="Century Gothic" panose="020B0502020202020204" pitchFamily="34" charset="0"/>
              </a:rPr>
              <a:t>critical use of a comprehensive knowledge base of the clinical sciences</a:t>
            </a:r>
            <a:endParaRPr lang="en-US" sz="1800" b="1" dirty="0">
              <a:latin typeface="Century Gothic" panose="020B0502020202020204" pitchFamily="34" charset="0"/>
            </a:endParaRPr>
          </a:p>
          <a:p>
            <a:pPr marL="0" indent="0">
              <a:buNone/>
            </a:pPr>
            <a:r>
              <a:rPr lang="en-US" sz="1800" dirty="0">
                <a:latin typeface="Century Gothic" panose="020B0502020202020204" pitchFamily="34" charset="0"/>
              </a:rPr>
              <a:t>Dimension 4: </a:t>
            </a:r>
            <a:r>
              <a:rPr lang="en-AU" sz="1800" dirty="0">
                <a:latin typeface="Century Gothic" panose="020B0502020202020204" pitchFamily="34" charset="0"/>
              </a:rPr>
              <a:t>critical use of a comprehensive knowledge base of the behavioural sciences</a:t>
            </a:r>
            <a:endParaRPr lang="en-US" sz="1800" dirty="0">
              <a:latin typeface="Century Gothic" panose="020B0502020202020204" pitchFamily="34" charset="0"/>
            </a:endParaRPr>
          </a:p>
          <a:p>
            <a:pPr marL="0" indent="0">
              <a:buNone/>
            </a:pPr>
            <a:r>
              <a:rPr lang="en-US" sz="1800" b="1" dirty="0">
                <a:latin typeface="Century Gothic" panose="020B0502020202020204" pitchFamily="34" charset="0"/>
              </a:rPr>
              <a:t>Dimension 5</a:t>
            </a:r>
            <a:r>
              <a:rPr lang="en-US" sz="1800" dirty="0">
                <a:latin typeface="Century Gothic" panose="020B0502020202020204" pitchFamily="34" charset="0"/>
              </a:rPr>
              <a:t>: </a:t>
            </a:r>
            <a:r>
              <a:rPr lang="en-AU" sz="1800" b="1" dirty="0">
                <a:latin typeface="Century Gothic" panose="020B0502020202020204" pitchFamily="34" charset="0"/>
              </a:rPr>
              <a:t>critical use of a comprehensive knowledge base of OMT </a:t>
            </a:r>
            <a:endParaRPr lang="en-US" sz="1800" b="1" dirty="0">
              <a:latin typeface="Century Gothic" panose="020B0502020202020204" pitchFamily="34" charset="0"/>
            </a:endParaRPr>
          </a:p>
          <a:p>
            <a:pPr marL="0" indent="0">
              <a:buNone/>
            </a:pPr>
            <a:r>
              <a:rPr lang="en-US" sz="1800" dirty="0">
                <a:latin typeface="Century Gothic" panose="020B0502020202020204" pitchFamily="34" charset="0"/>
              </a:rPr>
              <a:t>Dimension 6: </a:t>
            </a:r>
            <a:r>
              <a:rPr lang="en-AU" sz="1800" dirty="0">
                <a:latin typeface="Century Gothic" panose="020B0502020202020204" pitchFamily="34" charset="0"/>
              </a:rPr>
              <a:t>critical and an advanced level of clinical reasoning skills enabling effective assessment and management of patients with NMS disorders</a:t>
            </a: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Dimension 7: </a:t>
            </a:r>
            <a:r>
              <a:rPr lang="en-AU" sz="1800" dirty="0">
                <a:latin typeface="Century Gothic" panose="020B0502020202020204" pitchFamily="34" charset="0"/>
              </a:rPr>
              <a:t>advanced level of communication skills enabling effective assessment and management of patients with NMS disorders </a:t>
            </a:r>
            <a:endParaRPr lang="en-US" sz="1800" dirty="0">
              <a:latin typeface="Century Gothic" panose="020B0502020202020204" pitchFamily="34" charset="0"/>
            </a:endParaRPr>
          </a:p>
          <a:p>
            <a:pPr marL="0" indent="0">
              <a:buNone/>
            </a:pPr>
            <a:r>
              <a:rPr lang="en-US" sz="1800" b="1" dirty="0">
                <a:latin typeface="Century Gothic" panose="020B0502020202020204" pitchFamily="34" charset="0"/>
              </a:rPr>
              <a:t>Dimension 8</a:t>
            </a:r>
            <a:r>
              <a:rPr lang="en-US" sz="1800" dirty="0">
                <a:latin typeface="Century Gothic" panose="020B0502020202020204" pitchFamily="34" charset="0"/>
              </a:rPr>
              <a:t>: </a:t>
            </a:r>
            <a:r>
              <a:rPr lang="en-AU" sz="1800" b="1" dirty="0">
                <a:latin typeface="Century Gothic" panose="020B0502020202020204" pitchFamily="34" charset="0"/>
              </a:rPr>
              <a:t>advanced level of practical skills with sensitivity and specificity of handling, enabling effective assessment and management of patients with NMS disorders</a:t>
            </a:r>
            <a:endParaRPr lang="en-US" sz="1800" b="1" dirty="0">
              <a:latin typeface="Century Gothic" panose="020B0502020202020204" pitchFamily="34" charset="0"/>
            </a:endParaRPr>
          </a:p>
          <a:p>
            <a:pPr marL="0" indent="0">
              <a:buNone/>
            </a:pPr>
            <a:r>
              <a:rPr lang="en-US" sz="1800" dirty="0">
                <a:latin typeface="Century Gothic" panose="020B0502020202020204" pitchFamily="34" charset="0"/>
              </a:rPr>
              <a:t>Dimension 9: </a:t>
            </a:r>
            <a:r>
              <a:rPr lang="en-AU" sz="1800" dirty="0">
                <a:latin typeface="Century Gothic" panose="020B0502020202020204" pitchFamily="34" charset="0"/>
              </a:rPr>
              <a:t>critical understanding and application of the process of research</a:t>
            </a:r>
          </a:p>
          <a:p>
            <a:pPr marL="0" indent="0">
              <a:buNone/>
            </a:pPr>
            <a:r>
              <a:rPr lang="en-AU" sz="1800" dirty="0">
                <a:latin typeface="Century Gothic" panose="020B0502020202020204" pitchFamily="34" charset="0"/>
              </a:rPr>
              <a:t>Dimension 10: clinical expertise and continued professional commitment to the development of OMT practice</a:t>
            </a:r>
            <a:endParaRPr lang="en-US" sz="1800" dirty="0">
              <a:latin typeface="Century Gothic" panose="020B0502020202020204" pitchFamily="34" charset="0"/>
            </a:endParaRPr>
          </a:p>
        </p:txBody>
      </p:sp>
      <p:sp>
        <p:nvSpPr>
          <p:cNvPr id="6" name="Title 1">
            <a:extLst>
              <a:ext uri="{FF2B5EF4-FFF2-40B4-BE49-F238E27FC236}">
                <a16:creationId xmlns:a16="http://schemas.microsoft.com/office/drawing/2014/main" id="{DC0C50E7-F00A-2540-99F9-5BDE1599ADD9}"/>
              </a:ext>
            </a:extLst>
          </p:cNvPr>
          <p:cNvSpPr txBox="1">
            <a:spLocks/>
          </p:cNvSpPr>
          <p:nvPr/>
        </p:nvSpPr>
        <p:spPr>
          <a:xfrm>
            <a:off x="341311" y="5176912"/>
            <a:ext cx="9831389" cy="121754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Where do manual therapy skills fit?</a:t>
            </a:r>
            <a:endParaRPr lang="en-US" dirty="0"/>
          </a:p>
        </p:txBody>
      </p:sp>
    </p:spTree>
    <p:extLst>
      <p:ext uri="{BB962C8B-B14F-4D97-AF65-F5344CB8AC3E}">
        <p14:creationId xmlns:p14="http://schemas.microsoft.com/office/powerpoint/2010/main" val="70679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7539-C73F-FE42-94F6-C84AF6DADBD1}"/>
              </a:ext>
            </a:extLst>
          </p:cNvPr>
          <p:cNvSpPr>
            <a:spLocks noGrp="1"/>
          </p:cNvSpPr>
          <p:nvPr>
            <p:ph type="title"/>
          </p:nvPr>
        </p:nvSpPr>
        <p:spPr>
          <a:xfrm>
            <a:off x="684212" y="5187431"/>
            <a:ext cx="8534400" cy="1507067"/>
          </a:xfrm>
        </p:spPr>
        <p:txBody>
          <a:bodyPr/>
          <a:lstStyle/>
          <a:p>
            <a:r>
              <a:rPr lang="en-US" dirty="0"/>
              <a:t>Learning outcomes</a:t>
            </a:r>
          </a:p>
        </p:txBody>
      </p:sp>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385764"/>
            <a:ext cx="10645776" cy="5229224"/>
          </a:xfrm>
        </p:spPr>
        <p:txBody>
          <a:bodyPr>
            <a:normAutofit/>
          </a:bodyPr>
          <a:lstStyle/>
          <a:p>
            <a:pPr marL="0" indent="0">
              <a:lnSpc>
                <a:spcPct val="110000"/>
              </a:lnSpc>
              <a:buNone/>
            </a:pPr>
            <a:r>
              <a:rPr lang="en-US" sz="2200" b="1" dirty="0">
                <a:latin typeface="Century Gothic" panose="020B0502020202020204" pitchFamily="34" charset="0"/>
              </a:rPr>
              <a:t>Dimension 2. </a:t>
            </a:r>
            <a:r>
              <a:rPr lang="en-AU" sz="2200" b="1" dirty="0">
                <a:latin typeface="Century Gothic" panose="020B0502020202020204" pitchFamily="34" charset="0"/>
              </a:rPr>
              <a:t>Demonstration of critical use of a comprehensive knowledge base of the biomedical sciences in the speciality of OMT</a:t>
            </a:r>
            <a:endParaRPr lang="en-US" sz="2200" b="1" dirty="0">
              <a:latin typeface="Century Gothic" panose="020B0502020202020204" pitchFamily="34" charset="0"/>
            </a:endParaRPr>
          </a:p>
          <a:p>
            <a:pPr marL="0" indent="0">
              <a:lnSpc>
                <a:spcPct val="110000"/>
              </a:lnSpc>
              <a:buNone/>
            </a:pPr>
            <a:r>
              <a:rPr lang="en-AU" dirty="0">
                <a:latin typeface="Century Gothic" panose="020B0502020202020204" pitchFamily="34" charset="0"/>
              </a:rPr>
              <a:t>By the end of the programme of study, the successful student will be able to:</a:t>
            </a:r>
          </a:p>
          <a:p>
            <a:pPr marL="0" indent="0">
              <a:lnSpc>
                <a:spcPct val="110000"/>
              </a:lnSpc>
              <a:buNone/>
            </a:pPr>
            <a:r>
              <a:rPr lang="en-AU" dirty="0">
                <a:latin typeface="Century Gothic" panose="020B0502020202020204" pitchFamily="34" charset="0"/>
              </a:rPr>
              <a:t>1. Critically apply knowledge of anatomy, physiology and biomechanics to enable evaluation of normal and abnormal function </a:t>
            </a:r>
          </a:p>
          <a:p>
            <a:pPr marL="0" indent="0">
              <a:lnSpc>
                <a:spcPct val="110000"/>
              </a:lnSpc>
              <a:buNone/>
            </a:pPr>
            <a:r>
              <a:rPr lang="en-AU" dirty="0">
                <a:latin typeface="Century Gothic" panose="020B0502020202020204" pitchFamily="34" charset="0"/>
              </a:rPr>
              <a:t>2. Critically evaluate knowledge informing pathology, pathogenesis and pain mechanisms underlying mechanical dysfunction of the NMS system </a:t>
            </a:r>
          </a:p>
          <a:p>
            <a:pPr marL="0" indent="0">
              <a:lnSpc>
                <a:spcPct val="110000"/>
              </a:lnSpc>
              <a:buNone/>
            </a:pPr>
            <a:r>
              <a:rPr lang="en-AU" dirty="0">
                <a:latin typeface="Century Gothic" panose="020B0502020202020204" pitchFamily="34" charset="0"/>
              </a:rPr>
              <a:t>3. Integrate and apply knowledge of examination procedures and differential diagnosis in the assessment of NMS dysfunction </a:t>
            </a:r>
          </a:p>
          <a:p>
            <a:pPr marL="0" indent="0">
              <a:lnSpc>
                <a:spcPct val="110000"/>
              </a:lnSpc>
              <a:buNone/>
            </a:pPr>
            <a:r>
              <a:rPr lang="en-AU" dirty="0">
                <a:latin typeface="Century Gothic" panose="020B0502020202020204" pitchFamily="34" charset="0"/>
              </a:rPr>
              <a:t>4. Critically apply knowledge and advanced clinical reasoning skills to differentiate dysfunction of the NMS system from non-mechanical dysfunction in other systems </a:t>
            </a:r>
          </a:p>
          <a:p>
            <a:pPr marL="0" indent="0">
              <a:lnSpc>
                <a:spcPct val="110000"/>
              </a:lnSpc>
              <a:buNone/>
            </a:pPr>
            <a:r>
              <a:rPr lang="en-AU" dirty="0">
                <a:latin typeface="Century Gothic" panose="020B0502020202020204" pitchFamily="34" charset="0"/>
              </a:rPr>
              <a:t>5. Critically apply knowledge of indications, contraindications, precautions </a:t>
            </a:r>
          </a:p>
        </p:txBody>
      </p:sp>
    </p:spTree>
    <p:extLst>
      <p:ext uri="{BB962C8B-B14F-4D97-AF65-F5344CB8AC3E}">
        <p14:creationId xmlns:p14="http://schemas.microsoft.com/office/powerpoint/2010/main" val="310167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7539-C73F-FE42-94F6-C84AF6DADBD1}"/>
              </a:ext>
            </a:extLst>
          </p:cNvPr>
          <p:cNvSpPr>
            <a:spLocks noGrp="1"/>
          </p:cNvSpPr>
          <p:nvPr>
            <p:ph type="title"/>
          </p:nvPr>
        </p:nvSpPr>
        <p:spPr>
          <a:xfrm>
            <a:off x="684212" y="5187431"/>
            <a:ext cx="8534400" cy="1507067"/>
          </a:xfrm>
        </p:spPr>
        <p:txBody>
          <a:bodyPr/>
          <a:lstStyle/>
          <a:p>
            <a:r>
              <a:rPr lang="en-US" dirty="0"/>
              <a:t>Learning outcomes</a:t>
            </a:r>
          </a:p>
        </p:txBody>
      </p:sp>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385764"/>
            <a:ext cx="10645776" cy="5229224"/>
          </a:xfrm>
        </p:spPr>
        <p:txBody>
          <a:bodyPr>
            <a:normAutofit/>
          </a:bodyPr>
          <a:lstStyle/>
          <a:p>
            <a:pPr marL="0" indent="0">
              <a:lnSpc>
                <a:spcPct val="110000"/>
              </a:lnSpc>
              <a:buNone/>
            </a:pPr>
            <a:r>
              <a:rPr lang="en-US" sz="2200" b="1" dirty="0">
                <a:latin typeface="Century Gothic" panose="020B0502020202020204" pitchFamily="34" charset="0"/>
              </a:rPr>
              <a:t>Dimension 2. </a:t>
            </a:r>
            <a:r>
              <a:rPr lang="en-AU" sz="2200" b="1" dirty="0">
                <a:latin typeface="Century Gothic" panose="020B0502020202020204" pitchFamily="34" charset="0"/>
              </a:rPr>
              <a:t>Demonstration of critical use of a comprehensive knowledge base of the biomedical sciences in the speciality of OMT</a:t>
            </a:r>
            <a:endParaRPr lang="en-US" sz="2200" b="1" dirty="0">
              <a:latin typeface="Century Gothic" panose="020B0502020202020204" pitchFamily="34" charset="0"/>
            </a:endParaRPr>
          </a:p>
          <a:p>
            <a:pPr marL="0" indent="0">
              <a:lnSpc>
                <a:spcPct val="110000"/>
              </a:lnSpc>
              <a:buNone/>
            </a:pPr>
            <a:r>
              <a:rPr lang="en-AU" dirty="0">
                <a:latin typeface="Century Gothic" panose="020B0502020202020204" pitchFamily="34" charset="0"/>
              </a:rPr>
              <a:t>By the end of the programme of study, the successful student will be able to:</a:t>
            </a:r>
          </a:p>
          <a:p>
            <a:pPr marL="0" indent="0">
              <a:lnSpc>
                <a:spcPct val="110000"/>
              </a:lnSpc>
              <a:buNone/>
            </a:pPr>
            <a:r>
              <a:rPr lang="en-AU" dirty="0">
                <a:latin typeface="Century Gothic" panose="020B0502020202020204" pitchFamily="34" charset="0"/>
              </a:rPr>
              <a:t>1. Critically apply knowledge of anatomy, physiology and </a:t>
            </a:r>
            <a:r>
              <a:rPr lang="en-AU" b="1" dirty="0">
                <a:latin typeface="Century Gothic" panose="020B0502020202020204" pitchFamily="34" charset="0"/>
              </a:rPr>
              <a:t>biomechanics</a:t>
            </a:r>
            <a:r>
              <a:rPr lang="en-AU" dirty="0">
                <a:latin typeface="Century Gothic" panose="020B0502020202020204" pitchFamily="34" charset="0"/>
              </a:rPr>
              <a:t> to enable evaluation of normal and abnormal function </a:t>
            </a:r>
          </a:p>
          <a:p>
            <a:pPr marL="0" indent="0">
              <a:lnSpc>
                <a:spcPct val="110000"/>
              </a:lnSpc>
              <a:buNone/>
            </a:pPr>
            <a:r>
              <a:rPr lang="en-AU" dirty="0">
                <a:latin typeface="Century Gothic" panose="020B0502020202020204" pitchFamily="34" charset="0"/>
              </a:rPr>
              <a:t>2. Critically evaluate knowledge informing pathology, pathogenesis and pain mechanisms underlying </a:t>
            </a:r>
            <a:r>
              <a:rPr lang="en-AU" b="1" dirty="0">
                <a:latin typeface="Century Gothic" panose="020B0502020202020204" pitchFamily="34" charset="0"/>
              </a:rPr>
              <a:t>mechanical dysfunction </a:t>
            </a:r>
            <a:r>
              <a:rPr lang="en-AU" dirty="0">
                <a:latin typeface="Century Gothic" panose="020B0502020202020204" pitchFamily="34" charset="0"/>
              </a:rPr>
              <a:t>of the NMS system </a:t>
            </a:r>
          </a:p>
          <a:p>
            <a:pPr marL="0" indent="0">
              <a:lnSpc>
                <a:spcPct val="110000"/>
              </a:lnSpc>
              <a:buNone/>
            </a:pPr>
            <a:r>
              <a:rPr lang="en-AU" dirty="0">
                <a:latin typeface="Century Gothic" panose="020B0502020202020204" pitchFamily="34" charset="0"/>
              </a:rPr>
              <a:t>3. Integrate and apply knowledge of examination procedures and differential diagnosis in the assessment of NMS dysfunction </a:t>
            </a:r>
          </a:p>
          <a:p>
            <a:pPr marL="0" indent="0">
              <a:lnSpc>
                <a:spcPct val="110000"/>
              </a:lnSpc>
              <a:buNone/>
            </a:pPr>
            <a:r>
              <a:rPr lang="en-AU" dirty="0">
                <a:latin typeface="Century Gothic" panose="020B0502020202020204" pitchFamily="34" charset="0"/>
              </a:rPr>
              <a:t>4. Critically apply knowledge and advanced clinical reasoning skills to differentiate dysfunction of the NMS system from non-mechanical dysfunction in other systems </a:t>
            </a:r>
          </a:p>
          <a:p>
            <a:pPr marL="0" indent="0">
              <a:lnSpc>
                <a:spcPct val="110000"/>
              </a:lnSpc>
              <a:buNone/>
            </a:pPr>
            <a:r>
              <a:rPr lang="en-AU" dirty="0">
                <a:latin typeface="Century Gothic" panose="020B0502020202020204" pitchFamily="34" charset="0"/>
              </a:rPr>
              <a:t>5. Critically apply knowledge of indications, contraindications, precautions </a:t>
            </a:r>
          </a:p>
        </p:txBody>
      </p:sp>
    </p:spTree>
    <p:extLst>
      <p:ext uri="{BB962C8B-B14F-4D97-AF65-F5344CB8AC3E}">
        <p14:creationId xmlns:p14="http://schemas.microsoft.com/office/powerpoint/2010/main" val="354058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fontScale="92500" lnSpcReduction="20000"/>
          </a:bodyPr>
          <a:lstStyle/>
          <a:p>
            <a:pPr marL="0" indent="0">
              <a:lnSpc>
                <a:spcPct val="120000"/>
              </a:lnSpc>
              <a:buNone/>
            </a:pPr>
            <a:r>
              <a:rPr lang="en-US" sz="2200" b="1" dirty="0">
                <a:latin typeface="Century Gothic" panose="020B0502020202020204" pitchFamily="34" charset="0"/>
              </a:rPr>
              <a:t>Dimension 3. </a:t>
            </a:r>
            <a:r>
              <a:rPr lang="en-AU" sz="2200" b="1" dirty="0">
                <a:latin typeface="Century Gothic" panose="020B0502020202020204" pitchFamily="34" charset="0"/>
              </a:rPr>
              <a:t>Demonstration of critical use of a comprehensive knowledge base of the clinical sciences in the speciality of OMT</a:t>
            </a:r>
            <a:endParaRPr lang="en-US" sz="2200" dirty="0">
              <a:latin typeface="Century Gothic" panose="020B0502020202020204" pitchFamily="34" charset="0"/>
            </a:endParaRPr>
          </a:p>
          <a:p>
            <a:pPr marL="0" indent="0">
              <a:lnSpc>
                <a:spcPct val="120000"/>
              </a:lnSpc>
              <a:buNone/>
            </a:pPr>
            <a:r>
              <a:rPr lang="en-AU" dirty="0">
                <a:latin typeface="Century Gothic" panose="020B0502020202020204" pitchFamily="34" charset="0"/>
              </a:rPr>
              <a:t>By the end of the programme of study, the successful student will be able to:</a:t>
            </a:r>
          </a:p>
          <a:p>
            <a:pPr marL="0" indent="0">
              <a:lnSpc>
                <a:spcPct val="120000"/>
              </a:lnSpc>
              <a:buNone/>
            </a:pPr>
            <a:r>
              <a:rPr lang="en-AU" dirty="0">
                <a:latin typeface="Century Gothic" panose="020B0502020202020204" pitchFamily="34" charset="0"/>
              </a:rPr>
              <a:t>1. Critically apply knowledge of the clinical sciences (clinical anatomy, physiology, biomechanics and epidemiology) to enable effective assessment of the nature and extent of patients’ functional abilities, pain and multidimensional needs in relation to the ICF classification </a:t>
            </a:r>
          </a:p>
          <a:p>
            <a:pPr marL="0" indent="0">
              <a:lnSpc>
                <a:spcPct val="120000"/>
              </a:lnSpc>
              <a:buNone/>
            </a:pPr>
            <a:r>
              <a:rPr lang="en-AU" dirty="0">
                <a:latin typeface="Century Gothic" panose="020B0502020202020204" pitchFamily="34" charset="0"/>
              </a:rPr>
              <a:t>2. Demonstrate appropriate selection of assessment techniques and tools through understanding of their diagnostic and evaluative qualities (including: reliability, validity, responsiveness and diagnostic accuracy) </a:t>
            </a:r>
          </a:p>
          <a:p>
            <a:pPr marL="0" indent="0">
              <a:lnSpc>
                <a:spcPct val="120000"/>
              </a:lnSpc>
              <a:buNone/>
            </a:pPr>
            <a:r>
              <a:rPr lang="en-AU" dirty="0">
                <a:latin typeface="Century Gothic" panose="020B0502020202020204" pitchFamily="34" charset="0"/>
              </a:rPr>
              <a:t>3. Critically apply knowledge of effectiveness and risks to inform OMT interventions and accurately predict prognosis with realistic outcomes </a:t>
            </a:r>
          </a:p>
          <a:p>
            <a:pPr marL="0" indent="0">
              <a:lnSpc>
                <a:spcPct val="120000"/>
              </a:lnSpc>
              <a:buNone/>
            </a:pPr>
            <a:r>
              <a:rPr lang="en-AU" dirty="0">
                <a:latin typeface="Century Gothic" panose="020B0502020202020204" pitchFamily="34" charset="0"/>
              </a:rPr>
              <a:t>4. Integrate and apply knowledge of prognostic, risk and predictive factors of relevant health problems to OMT management decisions to ensure the patient can make informed choices </a:t>
            </a:r>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Learning outcomes</a:t>
            </a:r>
            <a:endParaRPr lang="en-US" dirty="0"/>
          </a:p>
        </p:txBody>
      </p:sp>
    </p:spTree>
    <p:extLst>
      <p:ext uri="{BB962C8B-B14F-4D97-AF65-F5344CB8AC3E}">
        <p14:creationId xmlns:p14="http://schemas.microsoft.com/office/powerpoint/2010/main" val="2485399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fontScale="92500" lnSpcReduction="20000"/>
          </a:bodyPr>
          <a:lstStyle/>
          <a:p>
            <a:pPr marL="0" indent="0">
              <a:lnSpc>
                <a:spcPct val="120000"/>
              </a:lnSpc>
              <a:buNone/>
            </a:pPr>
            <a:r>
              <a:rPr lang="en-US" sz="2200" b="1" dirty="0">
                <a:latin typeface="Century Gothic" panose="020B0502020202020204" pitchFamily="34" charset="0"/>
              </a:rPr>
              <a:t>Dimension 3. </a:t>
            </a:r>
            <a:r>
              <a:rPr lang="en-AU" sz="2200" b="1" dirty="0">
                <a:latin typeface="Century Gothic" panose="020B0502020202020204" pitchFamily="34" charset="0"/>
              </a:rPr>
              <a:t>Demonstration of critical use of a comprehensive knowledge base of the clinical sciences in the speciality of OMT</a:t>
            </a:r>
            <a:endParaRPr lang="en-US" sz="2200" dirty="0">
              <a:latin typeface="Century Gothic" panose="020B0502020202020204" pitchFamily="34" charset="0"/>
            </a:endParaRPr>
          </a:p>
          <a:p>
            <a:pPr marL="0" indent="0">
              <a:lnSpc>
                <a:spcPct val="120000"/>
              </a:lnSpc>
              <a:buNone/>
            </a:pPr>
            <a:r>
              <a:rPr lang="en-AU" dirty="0">
                <a:latin typeface="Century Gothic" panose="020B0502020202020204" pitchFamily="34" charset="0"/>
              </a:rPr>
              <a:t>By the end of the programme of study, the successful student will be able to:</a:t>
            </a:r>
          </a:p>
          <a:p>
            <a:pPr marL="0" indent="0">
              <a:lnSpc>
                <a:spcPct val="120000"/>
              </a:lnSpc>
              <a:buNone/>
            </a:pPr>
            <a:r>
              <a:rPr lang="en-AU" dirty="0">
                <a:latin typeface="Century Gothic" panose="020B0502020202020204" pitchFamily="34" charset="0"/>
              </a:rPr>
              <a:t>1. Critically apply knowledge of the clinical sciences (clinical anatomy, physiology, biomechanics and epidemiology) to enable effective assessment of the nature and extent of patients’ functional abilities, pain and multidimensional needs in relation to the ICF classification </a:t>
            </a:r>
          </a:p>
          <a:p>
            <a:pPr marL="0" indent="0">
              <a:lnSpc>
                <a:spcPct val="120000"/>
              </a:lnSpc>
              <a:buNone/>
            </a:pPr>
            <a:r>
              <a:rPr lang="en-AU" dirty="0">
                <a:latin typeface="Century Gothic" panose="020B0502020202020204" pitchFamily="34" charset="0"/>
              </a:rPr>
              <a:t>2. Demonstrate appropriate selection of </a:t>
            </a:r>
            <a:r>
              <a:rPr lang="en-AU" b="1" dirty="0">
                <a:latin typeface="Century Gothic" panose="020B0502020202020204" pitchFamily="34" charset="0"/>
              </a:rPr>
              <a:t>assessment</a:t>
            </a:r>
            <a:r>
              <a:rPr lang="en-AU" dirty="0">
                <a:latin typeface="Century Gothic" panose="020B0502020202020204" pitchFamily="34" charset="0"/>
              </a:rPr>
              <a:t> techniques and tools through understanding of their </a:t>
            </a:r>
            <a:r>
              <a:rPr lang="en-AU" b="1" dirty="0">
                <a:latin typeface="Century Gothic" panose="020B0502020202020204" pitchFamily="34" charset="0"/>
              </a:rPr>
              <a:t>diagnostic and evaluative qualities</a:t>
            </a:r>
            <a:r>
              <a:rPr lang="en-AU" dirty="0">
                <a:latin typeface="Century Gothic" panose="020B0502020202020204" pitchFamily="34" charset="0"/>
              </a:rPr>
              <a:t> (including: reliability, validity, responsiveness and diagnostic accuracy) </a:t>
            </a:r>
          </a:p>
          <a:p>
            <a:pPr marL="0" indent="0">
              <a:lnSpc>
                <a:spcPct val="120000"/>
              </a:lnSpc>
              <a:buNone/>
            </a:pPr>
            <a:r>
              <a:rPr lang="en-AU" dirty="0">
                <a:latin typeface="Century Gothic" panose="020B0502020202020204" pitchFamily="34" charset="0"/>
              </a:rPr>
              <a:t>3. Critically apply knowledge of </a:t>
            </a:r>
            <a:r>
              <a:rPr lang="en-AU" b="1" dirty="0">
                <a:latin typeface="Century Gothic" panose="020B0502020202020204" pitchFamily="34" charset="0"/>
              </a:rPr>
              <a:t>effectiveness and risks </a:t>
            </a:r>
            <a:r>
              <a:rPr lang="en-AU" dirty="0">
                <a:latin typeface="Century Gothic" panose="020B0502020202020204" pitchFamily="34" charset="0"/>
              </a:rPr>
              <a:t>to inform OMT interventions and accurately predict prognosis with realistic outcomes </a:t>
            </a:r>
          </a:p>
          <a:p>
            <a:pPr marL="0" indent="0">
              <a:lnSpc>
                <a:spcPct val="120000"/>
              </a:lnSpc>
              <a:buNone/>
            </a:pPr>
            <a:r>
              <a:rPr lang="en-AU" dirty="0">
                <a:latin typeface="Century Gothic" panose="020B0502020202020204" pitchFamily="34" charset="0"/>
              </a:rPr>
              <a:t>4. Integrate and apply knowledge of prognostic, risk and predictive factors of relevant health problems to OMT management decisions to ensure the patient can make informed choices </a:t>
            </a:r>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Learning outcomes</a:t>
            </a:r>
            <a:endParaRPr lang="en-US" dirty="0"/>
          </a:p>
        </p:txBody>
      </p:sp>
    </p:spTree>
    <p:extLst>
      <p:ext uri="{BB962C8B-B14F-4D97-AF65-F5344CB8AC3E}">
        <p14:creationId xmlns:p14="http://schemas.microsoft.com/office/powerpoint/2010/main" val="80230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a:bodyPr>
          <a:lstStyle/>
          <a:p>
            <a:pPr marL="0" indent="0">
              <a:buNone/>
            </a:pPr>
            <a:r>
              <a:rPr lang="en-US" sz="2100" b="1" dirty="0">
                <a:latin typeface="Century Gothic" panose="020B0502020202020204" pitchFamily="34" charset="0"/>
              </a:rPr>
              <a:t>Dimension 5. </a:t>
            </a:r>
            <a:r>
              <a:rPr lang="en-AU" sz="2100" b="1" dirty="0">
                <a:latin typeface="Century Gothic" panose="020B0502020202020204" pitchFamily="34" charset="0"/>
              </a:rPr>
              <a:t>Demonstration of critical use of a comprehensive knowledge base of OMT. </a:t>
            </a:r>
            <a:endParaRPr lang="en-US" sz="2100" b="1" dirty="0">
              <a:latin typeface="Century Gothic" panose="020B0502020202020204" pitchFamily="34" charset="0"/>
            </a:endParaRPr>
          </a:p>
          <a:p>
            <a:pPr marL="0" indent="0">
              <a:lnSpc>
                <a:spcPct val="120000"/>
              </a:lnSpc>
              <a:buNone/>
            </a:pPr>
            <a:r>
              <a:rPr lang="en-AU" dirty="0">
                <a:latin typeface="Century Gothic" panose="020B0502020202020204" pitchFamily="34" charset="0"/>
              </a:rPr>
              <a:t>By the end of the programme of study, the successful student will be able to:</a:t>
            </a:r>
          </a:p>
          <a:p>
            <a:pPr marL="0" indent="0">
              <a:buNone/>
            </a:pPr>
            <a:r>
              <a:rPr lang="en-AU" dirty="0"/>
              <a:t>1. Retrieve, integrate and critically apply current knowledge of the theoretical basis and evidence base of OMT to inform assessment of the NMS system</a:t>
            </a:r>
          </a:p>
          <a:p>
            <a:pPr marL="0" indent="0">
              <a:buNone/>
            </a:pPr>
            <a:r>
              <a:rPr lang="en-AU" dirty="0"/>
              <a:t>2. Critically evaluate evidence based diagnostic tests and outcome measures to enable a clinical diagnosis and effective evaluation of OMT management</a:t>
            </a:r>
          </a:p>
          <a:p>
            <a:pPr marL="0" indent="0">
              <a:buNone/>
            </a:pPr>
            <a:r>
              <a:rPr lang="en-AU" dirty="0"/>
              <a:t>3. Critically apply current evidence informed theory and knowledge of safe and effective practice of OMT in the assessment and patient-centred management of the NMS system</a:t>
            </a:r>
          </a:p>
          <a:p>
            <a:pPr marL="0" indent="0">
              <a:buNone/>
            </a:pPr>
            <a:r>
              <a:rPr lang="en-AU" dirty="0"/>
              <a:t>4. Integrate, apply and evaluate principles of mobilisation, manipulation, motor-learning, exercise physiology, ergonomic strategies, and other modalities as components of multimodal evidence informed OMT Physical Therapy intervention, to optimise a patient’s functional ability</a:t>
            </a:r>
            <a:r>
              <a:rPr lang="en-AU" dirty="0">
                <a:latin typeface="Century Gothic" panose="020B0502020202020204" pitchFamily="34" charset="0"/>
              </a:rPr>
              <a:t> </a:t>
            </a:r>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Learning outcomes</a:t>
            </a:r>
            <a:endParaRPr lang="en-US" dirty="0"/>
          </a:p>
        </p:txBody>
      </p:sp>
    </p:spTree>
    <p:extLst>
      <p:ext uri="{BB962C8B-B14F-4D97-AF65-F5344CB8AC3E}">
        <p14:creationId xmlns:p14="http://schemas.microsoft.com/office/powerpoint/2010/main" val="292837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a:bodyPr>
          <a:lstStyle/>
          <a:p>
            <a:pPr marL="0" indent="0">
              <a:buNone/>
            </a:pPr>
            <a:r>
              <a:rPr lang="en-US" sz="2100" b="1" dirty="0">
                <a:latin typeface="Century Gothic" panose="020B0502020202020204" pitchFamily="34" charset="0"/>
              </a:rPr>
              <a:t>Dimension 5. </a:t>
            </a:r>
            <a:r>
              <a:rPr lang="en-AU" sz="2100" b="1" dirty="0">
                <a:latin typeface="Century Gothic" panose="020B0502020202020204" pitchFamily="34" charset="0"/>
              </a:rPr>
              <a:t>Demonstration of critical use of a comprehensive knowledge base of OMT. </a:t>
            </a:r>
            <a:endParaRPr lang="en-US" sz="2100" b="1" dirty="0">
              <a:latin typeface="Century Gothic" panose="020B0502020202020204" pitchFamily="34" charset="0"/>
            </a:endParaRPr>
          </a:p>
          <a:p>
            <a:pPr marL="0" indent="0">
              <a:lnSpc>
                <a:spcPct val="120000"/>
              </a:lnSpc>
              <a:buNone/>
            </a:pPr>
            <a:r>
              <a:rPr lang="en-AU" dirty="0">
                <a:latin typeface="Century Gothic" panose="020B0502020202020204" pitchFamily="34" charset="0"/>
              </a:rPr>
              <a:t>By the end of the programme of study, the successful student will be able to:</a:t>
            </a:r>
          </a:p>
          <a:p>
            <a:pPr marL="0" indent="0">
              <a:buNone/>
            </a:pPr>
            <a:r>
              <a:rPr lang="en-AU" dirty="0"/>
              <a:t>1. Retrieve, integrate and critically apply current knowledge of the </a:t>
            </a:r>
            <a:r>
              <a:rPr lang="en-AU" b="1" dirty="0"/>
              <a:t>theoretical basis and evidence base of OMT</a:t>
            </a:r>
            <a:r>
              <a:rPr lang="en-AU" dirty="0"/>
              <a:t> to inform assessment of the NMS system</a:t>
            </a:r>
          </a:p>
          <a:p>
            <a:pPr marL="0" indent="0">
              <a:buNone/>
            </a:pPr>
            <a:r>
              <a:rPr lang="en-AU" dirty="0"/>
              <a:t>2. Critically evaluate </a:t>
            </a:r>
            <a:r>
              <a:rPr lang="en-AU" b="1" dirty="0"/>
              <a:t>evidence based diagnostic tests and outcome measures </a:t>
            </a:r>
            <a:r>
              <a:rPr lang="en-AU" dirty="0"/>
              <a:t>to enable a clinical diagnosis and effective evaluation of OMT management</a:t>
            </a:r>
          </a:p>
          <a:p>
            <a:pPr marL="0" indent="0">
              <a:buNone/>
            </a:pPr>
            <a:r>
              <a:rPr lang="en-AU" dirty="0"/>
              <a:t>3. Critically apply current </a:t>
            </a:r>
            <a:r>
              <a:rPr lang="en-AU" b="1" dirty="0"/>
              <a:t>evidence informed theory and knowledge of safe and effective practice of OMT </a:t>
            </a:r>
            <a:r>
              <a:rPr lang="en-AU" dirty="0"/>
              <a:t>in the assessment and patient-centred management of the NMS system</a:t>
            </a:r>
          </a:p>
          <a:p>
            <a:pPr marL="0" indent="0">
              <a:buNone/>
            </a:pPr>
            <a:r>
              <a:rPr lang="en-AU" dirty="0"/>
              <a:t>4. Integrate, apply and evaluate principles of </a:t>
            </a:r>
            <a:r>
              <a:rPr lang="en-AU" b="1" dirty="0"/>
              <a:t>mobilisation, manipulation, </a:t>
            </a:r>
            <a:r>
              <a:rPr lang="en-AU" dirty="0"/>
              <a:t>motor-learning, exercise physiology, ergonomic strategies, and other modalities as components of multimodal evidence informed OMT Physical Therapy intervention, to optimise a patient’s functional ability</a:t>
            </a:r>
            <a:r>
              <a:rPr lang="en-AU" dirty="0">
                <a:latin typeface="Century Gothic" panose="020B0502020202020204" pitchFamily="34" charset="0"/>
              </a:rPr>
              <a:t> </a:t>
            </a:r>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Learning outcomes</a:t>
            </a:r>
            <a:endParaRPr lang="en-US" dirty="0"/>
          </a:p>
        </p:txBody>
      </p:sp>
    </p:spTree>
    <p:extLst>
      <p:ext uri="{BB962C8B-B14F-4D97-AF65-F5344CB8AC3E}">
        <p14:creationId xmlns:p14="http://schemas.microsoft.com/office/powerpoint/2010/main" val="65028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a:xfrm>
            <a:off x="684212" y="814221"/>
            <a:ext cx="8891012" cy="3615267"/>
          </a:xfrm>
        </p:spPr>
        <p:txBody>
          <a:bodyPr>
            <a:normAutofit/>
          </a:bodyPr>
          <a:lstStyle/>
          <a:p>
            <a:pPr marL="457200" indent="-457200">
              <a:buFont typeface="+mj-lt"/>
              <a:buAutoNum type="arabicPeriod"/>
            </a:pPr>
            <a:r>
              <a:rPr lang="en-GB" sz="2400" dirty="0"/>
              <a:t>To discuss processes required when a MO is requested to assess a new programme within the country</a:t>
            </a:r>
          </a:p>
          <a:p>
            <a:pPr marL="457200" indent="-457200">
              <a:buFont typeface="+mj-lt"/>
              <a:buAutoNum type="arabicPeriod"/>
            </a:pPr>
            <a:r>
              <a:rPr lang="en-GB" sz="2400" dirty="0"/>
              <a:t>To discuss key areas identified from the questionnaire and feedback from MOs on the International Monitoring process</a:t>
            </a:r>
          </a:p>
          <a:p>
            <a:pPr marL="457200" indent="-457200">
              <a:buFont typeface="+mj-lt"/>
              <a:buAutoNum type="arabicPeriod"/>
            </a:pPr>
            <a:r>
              <a:rPr lang="en-GB" sz="2400" dirty="0"/>
              <a:t>To discuss the implementation of the IFOMPT Standards into educational programme with a particular focus on manual therapy practical skills</a:t>
            </a:r>
          </a:p>
        </p:txBody>
      </p:sp>
    </p:spTree>
    <p:extLst>
      <p:ext uri="{BB962C8B-B14F-4D97-AF65-F5344CB8AC3E}">
        <p14:creationId xmlns:p14="http://schemas.microsoft.com/office/powerpoint/2010/main" val="230579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a:bodyPr>
          <a:lstStyle/>
          <a:p>
            <a:pPr marL="0" indent="0">
              <a:buNone/>
            </a:pPr>
            <a:r>
              <a:rPr lang="en-US" sz="1900" b="1" dirty="0">
                <a:latin typeface="Century Gothic" panose="020B0502020202020204" pitchFamily="34" charset="0"/>
              </a:rPr>
              <a:t>Dimension 8: D</a:t>
            </a:r>
            <a:r>
              <a:rPr lang="en-AU" sz="1900" b="1" dirty="0" err="1">
                <a:latin typeface="Century Gothic" panose="020B0502020202020204" pitchFamily="34" charset="0"/>
              </a:rPr>
              <a:t>emonstration</a:t>
            </a:r>
            <a:r>
              <a:rPr lang="en-AU" sz="1900" b="1" dirty="0">
                <a:latin typeface="Century Gothic" panose="020B0502020202020204" pitchFamily="34" charset="0"/>
              </a:rPr>
              <a:t> of an advanced level of practical skills with sensitivity and specificity of handling, enabling effective assessment and management of patients with NMS disorders</a:t>
            </a:r>
            <a:endParaRPr lang="en-US" sz="1900" b="1" dirty="0">
              <a:latin typeface="Century Gothic" panose="020B0502020202020204" pitchFamily="34" charset="0"/>
            </a:endParaRPr>
          </a:p>
          <a:p>
            <a:pPr marL="0" indent="0">
              <a:lnSpc>
                <a:spcPct val="120000"/>
              </a:lnSpc>
              <a:buNone/>
            </a:pPr>
            <a:r>
              <a:rPr lang="en-AU" sz="1900" dirty="0">
                <a:latin typeface="Century Gothic" panose="020B0502020202020204" pitchFamily="34" charset="0"/>
              </a:rPr>
              <a:t>By the end of the </a:t>
            </a:r>
            <a:r>
              <a:rPr lang="en-AU" dirty="0">
                <a:latin typeface="Century Gothic" panose="020B0502020202020204" pitchFamily="34" charset="0"/>
              </a:rPr>
              <a:t>programme of study, the successful student will be able to:</a:t>
            </a:r>
          </a:p>
          <a:p>
            <a:pPr marL="0" indent="0">
              <a:buNone/>
            </a:pPr>
            <a:r>
              <a:rPr lang="en-AU" dirty="0"/>
              <a:t>1. Critically select and use appropriate practical skills and outcome measures to enable collection of high quality clinical data to inform effective clinical reasoning during patient assessment</a:t>
            </a:r>
          </a:p>
          <a:p>
            <a:pPr marL="0" indent="0">
              <a:buNone/>
            </a:pPr>
            <a:r>
              <a:rPr lang="en-AU" dirty="0"/>
              <a:t>2. Critically select and use as appropriate, a range of therapeutic OMT interventions including patient education, mobilisation, manipulation and exercise prescription with appropriate consideration of treatment timing, dosage parameters and progression of interventions</a:t>
            </a:r>
          </a:p>
          <a:p>
            <a:pPr marL="0" indent="0">
              <a:buNone/>
            </a:pPr>
            <a:r>
              <a:rPr lang="en-AU" dirty="0"/>
              <a:t>3. Apply all practical skills with precision, adapting them when required, to enable safe and effective practice</a:t>
            </a:r>
          </a:p>
          <a:p>
            <a:pPr marL="0" indent="0">
              <a:buNone/>
            </a:pPr>
            <a:r>
              <a:rPr lang="en-AU" dirty="0"/>
              <a:t>4. Critically apply a range of other interventions, as appropriate, to enhance patient rehabilitation (e.g. taping)</a:t>
            </a:r>
            <a:endParaRPr lang="en-US" dirty="0"/>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Learning outcomes</a:t>
            </a:r>
          </a:p>
        </p:txBody>
      </p:sp>
    </p:spTree>
    <p:extLst>
      <p:ext uri="{BB962C8B-B14F-4D97-AF65-F5344CB8AC3E}">
        <p14:creationId xmlns:p14="http://schemas.microsoft.com/office/powerpoint/2010/main" val="92678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39B1B-272D-BE48-BCA0-BE3D054D8D94}"/>
              </a:ext>
            </a:extLst>
          </p:cNvPr>
          <p:cNvSpPr>
            <a:spLocks noGrp="1"/>
          </p:cNvSpPr>
          <p:nvPr>
            <p:ph idx="1"/>
          </p:nvPr>
        </p:nvSpPr>
        <p:spPr>
          <a:xfrm>
            <a:off x="684212" y="242888"/>
            <a:ext cx="10645776" cy="5486400"/>
          </a:xfrm>
        </p:spPr>
        <p:txBody>
          <a:bodyPr>
            <a:normAutofit/>
          </a:bodyPr>
          <a:lstStyle/>
          <a:p>
            <a:pPr marL="0" indent="0">
              <a:buNone/>
            </a:pPr>
            <a:r>
              <a:rPr lang="en-US" sz="1900" b="1" dirty="0">
                <a:latin typeface="Century Gothic" panose="020B0502020202020204" pitchFamily="34" charset="0"/>
              </a:rPr>
              <a:t>Dimension 8: D</a:t>
            </a:r>
            <a:r>
              <a:rPr lang="en-AU" sz="1900" b="1" dirty="0" err="1">
                <a:latin typeface="Century Gothic" panose="020B0502020202020204" pitchFamily="34" charset="0"/>
              </a:rPr>
              <a:t>emonstration</a:t>
            </a:r>
            <a:r>
              <a:rPr lang="en-AU" sz="1900" b="1" dirty="0">
                <a:latin typeface="Century Gothic" panose="020B0502020202020204" pitchFamily="34" charset="0"/>
              </a:rPr>
              <a:t> of an advanced level of practical skills with sensitivity and specificity of handling, enabling effective assessment and management of patients with NMS disorders</a:t>
            </a:r>
            <a:endParaRPr lang="en-US" sz="1900" b="1" dirty="0">
              <a:latin typeface="Century Gothic" panose="020B0502020202020204" pitchFamily="34" charset="0"/>
            </a:endParaRPr>
          </a:p>
          <a:p>
            <a:pPr marL="0" indent="0">
              <a:lnSpc>
                <a:spcPct val="120000"/>
              </a:lnSpc>
              <a:buNone/>
            </a:pPr>
            <a:r>
              <a:rPr lang="en-AU" sz="1900" dirty="0">
                <a:latin typeface="Century Gothic" panose="020B0502020202020204" pitchFamily="34" charset="0"/>
              </a:rPr>
              <a:t>By the end of the </a:t>
            </a:r>
            <a:r>
              <a:rPr lang="en-AU" dirty="0">
                <a:latin typeface="Century Gothic" panose="020B0502020202020204" pitchFamily="34" charset="0"/>
              </a:rPr>
              <a:t>programme of study, the successful student will be able to:</a:t>
            </a:r>
          </a:p>
          <a:p>
            <a:pPr marL="0" indent="0">
              <a:buNone/>
            </a:pPr>
            <a:r>
              <a:rPr lang="en-AU" dirty="0"/>
              <a:t>1. Critically select and use </a:t>
            </a:r>
            <a:r>
              <a:rPr lang="en-AU" b="1" dirty="0"/>
              <a:t>appropriate practical skills and outcome measures </a:t>
            </a:r>
            <a:r>
              <a:rPr lang="en-AU" dirty="0"/>
              <a:t>to enable collection of high quality clinical data to inform effective clinical reasoning during patient assessment</a:t>
            </a:r>
          </a:p>
          <a:p>
            <a:pPr marL="0" indent="0">
              <a:buNone/>
            </a:pPr>
            <a:r>
              <a:rPr lang="en-AU" dirty="0"/>
              <a:t>2. Critically select and use as appropriate, a range of </a:t>
            </a:r>
            <a:r>
              <a:rPr lang="en-AU" b="1" dirty="0"/>
              <a:t>therapeutic OMT interventions </a:t>
            </a:r>
            <a:r>
              <a:rPr lang="en-AU" dirty="0"/>
              <a:t>including patient education, mobilisation, manipulation and exercise prescription with appropriate consideration of treatment timing, dosage parameters and progression of interventions</a:t>
            </a:r>
          </a:p>
          <a:p>
            <a:pPr marL="0" indent="0">
              <a:buNone/>
            </a:pPr>
            <a:r>
              <a:rPr lang="en-AU" dirty="0"/>
              <a:t>3. Apply all </a:t>
            </a:r>
            <a:r>
              <a:rPr lang="en-AU" b="1" dirty="0"/>
              <a:t>practical skills with precision</a:t>
            </a:r>
            <a:r>
              <a:rPr lang="en-AU" dirty="0"/>
              <a:t>, adapting them when required, to enable safe and effective practice</a:t>
            </a:r>
          </a:p>
          <a:p>
            <a:pPr marL="0" indent="0">
              <a:buNone/>
            </a:pPr>
            <a:r>
              <a:rPr lang="en-AU" dirty="0"/>
              <a:t>4. Critically apply a range of other interventions, as appropriate, to enhance patient rehabilitation (e.g. taping)</a:t>
            </a:r>
            <a:endParaRPr lang="en-US" dirty="0"/>
          </a:p>
        </p:txBody>
      </p:sp>
      <p:sp>
        <p:nvSpPr>
          <p:cNvPr id="6" name="Title 1">
            <a:extLst>
              <a:ext uri="{FF2B5EF4-FFF2-40B4-BE49-F238E27FC236}">
                <a16:creationId xmlns:a16="http://schemas.microsoft.com/office/drawing/2014/main" id="{95A59D97-9781-F14D-9238-B53ADE985B37}"/>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Learning outcomes</a:t>
            </a:r>
          </a:p>
        </p:txBody>
      </p:sp>
    </p:spTree>
    <p:extLst>
      <p:ext uri="{BB962C8B-B14F-4D97-AF65-F5344CB8AC3E}">
        <p14:creationId xmlns:p14="http://schemas.microsoft.com/office/powerpoint/2010/main" val="4048516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58F9-51F8-BA42-87F9-C382B1CF9437}"/>
              </a:ext>
            </a:extLst>
          </p:cNvPr>
          <p:cNvSpPr>
            <a:spLocks noGrp="1"/>
          </p:cNvSpPr>
          <p:nvPr>
            <p:ph type="title"/>
          </p:nvPr>
        </p:nvSpPr>
        <p:spPr>
          <a:xfrm>
            <a:off x="360655" y="5446707"/>
            <a:ext cx="8534400" cy="1138535"/>
          </a:xfrm>
        </p:spPr>
        <p:txBody>
          <a:bodyPr/>
          <a:lstStyle/>
          <a:p>
            <a:r>
              <a:rPr lang="en-US" b="1" dirty="0"/>
              <a:t>Group Activity</a:t>
            </a:r>
          </a:p>
        </p:txBody>
      </p:sp>
      <p:sp>
        <p:nvSpPr>
          <p:cNvPr id="3" name="Content Placeholder 2">
            <a:extLst>
              <a:ext uri="{FF2B5EF4-FFF2-40B4-BE49-F238E27FC236}">
                <a16:creationId xmlns:a16="http://schemas.microsoft.com/office/drawing/2014/main" id="{F1D6C951-3269-574D-9844-08B9FC903DAC}"/>
              </a:ext>
            </a:extLst>
          </p:cNvPr>
          <p:cNvSpPr>
            <a:spLocks noGrp="1"/>
          </p:cNvSpPr>
          <p:nvPr>
            <p:ph idx="1"/>
          </p:nvPr>
        </p:nvSpPr>
        <p:spPr>
          <a:xfrm>
            <a:off x="346586" y="277836"/>
            <a:ext cx="11845413" cy="3615267"/>
          </a:xfrm>
        </p:spPr>
        <p:txBody>
          <a:bodyPr>
            <a:normAutofit/>
          </a:bodyPr>
          <a:lstStyle/>
          <a:p>
            <a:pPr marL="0" indent="0">
              <a:buNone/>
            </a:pPr>
            <a:r>
              <a:rPr lang="en-US" dirty="0"/>
              <a:t>Discuss what approach to MT is most dominant in your country.</a:t>
            </a:r>
          </a:p>
          <a:p>
            <a:pPr marL="0" indent="0">
              <a:buNone/>
            </a:pPr>
            <a:r>
              <a:rPr lang="en-US" dirty="0"/>
              <a:t>How have your </a:t>
            </a:r>
            <a:r>
              <a:rPr lang="en-US" dirty="0" err="1"/>
              <a:t>programme</a:t>
            </a:r>
            <a:r>
              <a:rPr lang="en-US" dirty="0"/>
              <a:t>(s) changed over time to reflect changes in contemporary practice?</a:t>
            </a:r>
          </a:p>
          <a:p>
            <a:pPr marL="0" indent="0">
              <a:buNone/>
            </a:pPr>
            <a:r>
              <a:rPr lang="en-US" dirty="0"/>
              <a:t>MT changes in the past 10 years: Provide one example of a MT skill </a:t>
            </a:r>
          </a:p>
          <a:p>
            <a:r>
              <a:rPr lang="en-US" dirty="0"/>
              <a:t>that you’ve stopped teaching</a:t>
            </a:r>
          </a:p>
          <a:p>
            <a:r>
              <a:rPr lang="en-US" dirty="0"/>
              <a:t>that you have introduced into your teaching</a:t>
            </a:r>
          </a:p>
          <a:p>
            <a:r>
              <a:rPr lang="en-US" dirty="0"/>
              <a:t>that is still taught, but with a different purpose/emphasis</a:t>
            </a:r>
          </a:p>
          <a:p>
            <a:pPr marL="0" indent="0">
              <a:buNone/>
            </a:pPr>
            <a:r>
              <a:rPr lang="en-US" dirty="0"/>
              <a:t>Discussion: How do you ensure contemporary practice across your </a:t>
            </a:r>
            <a:r>
              <a:rPr lang="en-US" dirty="0" err="1"/>
              <a:t>programmes</a:t>
            </a:r>
            <a:r>
              <a:rPr lang="en-US" dirty="0"/>
              <a:t>?</a:t>
            </a:r>
          </a:p>
          <a:p>
            <a:pPr marL="0" indent="0">
              <a:buNone/>
            </a:pPr>
            <a:endParaRPr lang="en-US" dirty="0"/>
          </a:p>
        </p:txBody>
      </p:sp>
      <p:sp>
        <p:nvSpPr>
          <p:cNvPr id="4" name="Rectangle 3">
            <a:extLst>
              <a:ext uri="{FF2B5EF4-FFF2-40B4-BE49-F238E27FC236}">
                <a16:creationId xmlns:a16="http://schemas.microsoft.com/office/drawing/2014/main" id="{994C4C20-92FC-0343-AD82-EECA4E1207E4}"/>
              </a:ext>
            </a:extLst>
          </p:cNvPr>
          <p:cNvSpPr/>
          <p:nvPr/>
        </p:nvSpPr>
        <p:spPr>
          <a:xfrm rot="362017">
            <a:off x="395360" y="4445750"/>
            <a:ext cx="4576894"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Manipulation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a:extLst>
              <a:ext uri="{FF2B5EF4-FFF2-40B4-BE49-F238E27FC236}">
                <a16:creationId xmlns:a16="http://schemas.microsoft.com/office/drawing/2014/main" id="{F06C0365-5D16-8F43-8E2C-E133F55C714E}"/>
              </a:ext>
            </a:extLst>
          </p:cNvPr>
          <p:cNvSpPr/>
          <p:nvPr/>
        </p:nvSpPr>
        <p:spPr>
          <a:xfrm rot="20017781">
            <a:off x="6636573" y="5211890"/>
            <a:ext cx="347082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McKenzie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a:extLst>
              <a:ext uri="{FF2B5EF4-FFF2-40B4-BE49-F238E27FC236}">
                <a16:creationId xmlns:a16="http://schemas.microsoft.com/office/drawing/2014/main" id="{517E7F94-8CB4-8543-BE07-2C0D457EE882}"/>
              </a:ext>
            </a:extLst>
          </p:cNvPr>
          <p:cNvSpPr/>
          <p:nvPr/>
        </p:nvSpPr>
        <p:spPr>
          <a:xfrm>
            <a:off x="5408925" y="4298294"/>
            <a:ext cx="313579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Maitland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a:extLst>
              <a:ext uri="{FF2B5EF4-FFF2-40B4-BE49-F238E27FC236}">
                <a16:creationId xmlns:a16="http://schemas.microsoft.com/office/drawing/2014/main" id="{101A942F-1434-1F43-8A28-8718FBFACA05}"/>
              </a:ext>
            </a:extLst>
          </p:cNvPr>
          <p:cNvSpPr/>
          <p:nvPr/>
        </p:nvSpPr>
        <p:spPr>
          <a:xfrm>
            <a:off x="431441" y="3556141"/>
            <a:ext cx="9954969"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Mulligan’s mobilization-with-movement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7541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544B-D8F7-4B74-8E06-D7B1174A3ADC}"/>
              </a:ext>
            </a:extLst>
          </p:cNvPr>
          <p:cNvSpPr>
            <a:spLocks noGrp="1"/>
          </p:cNvSpPr>
          <p:nvPr>
            <p:ph type="title"/>
          </p:nvPr>
        </p:nvSpPr>
        <p:spPr/>
        <p:txBody>
          <a:bodyPr/>
          <a:lstStyle/>
          <a:p>
            <a:r>
              <a:rPr lang="en-GB" dirty="0"/>
              <a:t>Key messages</a:t>
            </a:r>
            <a:endParaRPr lang="en-US" dirty="0"/>
          </a:p>
        </p:txBody>
      </p:sp>
      <p:sp>
        <p:nvSpPr>
          <p:cNvPr id="3" name="Content Placeholder 2">
            <a:extLst>
              <a:ext uri="{FF2B5EF4-FFF2-40B4-BE49-F238E27FC236}">
                <a16:creationId xmlns:a16="http://schemas.microsoft.com/office/drawing/2014/main" id="{49B266B8-BCB6-48DC-ABFB-D7CE86D8FAE1}"/>
              </a:ext>
            </a:extLst>
          </p:cNvPr>
          <p:cNvSpPr>
            <a:spLocks noGrp="1"/>
          </p:cNvSpPr>
          <p:nvPr>
            <p:ph idx="1"/>
          </p:nvPr>
        </p:nvSpPr>
        <p:spPr>
          <a:xfrm>
            <a:off x="684212" y="685800"/>
            <a:ext cx="11090446" cy="3615267"/>
          </a:xfrm>
        </p:spPr>
        <p:txBody>
          <a:bodyPr>
            <a:normAutofit/>
          </a:bodyPr>
          <a:lstStyle/>
          <a:p>
            <a:r>
              <a:rPr lang="en-GB" sz="2400" dirty="0"/>
              <a:t>Manual therapy – the theory, evidence, application and justification needs to remain contemporary</a:t>
            </a:r>
          </a:p>
          <a:p>
            <a:r>
              <a:rPr lang="en-GB" sz="2400" dirty="0"/>
              <a:t>IFOMPT Standards are not prescriptive – up to the individual country to monitor and lead the evolution</a:t>
            </a:r>
          </a:p>
          <a:p>
            <a:r>
              <a:rPr lang="en-GB" sz="2400" dirty="0"/>
              <a:t>Standards Committee available throughout to support and advise</a:t>
            </a:r>
          </a:p>
          <a:p>
            <a:endParaRPr lang="en-GB" sz="2400" dirty="0"/>
          </a:p>
          <a:p>
            <a:r>
              <a:rPr lang="en-GB" sz="2400" dirty="0"/>
              <a:t>Any questions?</a:t>
            </a:r>
            <a:endParaRPr lang="en-US" sz="2400" dirty="0"/>
          </a:p>
        </p:txBody>
      </p:sp>
    </p:spTree>
    <p:extLst>
      <p:ext uri="{BB962C8B-B14F-4D97-AF65-F5344CB8AC3E}">
        <p14:creationId xmlns:p14="http://schemas.microsoft.com/office/powerpoint/2010/main" val="413476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61B90F-D04E-1440-9F5E-F8075ACBBB3F}"/>
              </a:ext>
            </a:extLst>
          </p:cNvPr>
          <p:cNvPicPr>
            <a:picLocks noChangeAspect="1"/>
          </p:cNvPicPr>
          <p:nvPr/>
        </p:nvPicPr>
        <p:blipFill rotWithShape="1">
          <a:blip r:embed="rId3"/>
          <a:srcRect l="358" r="1962" b="2156"/>
          <a:stretch/>
        </p:blipFill>
        <p:spPr>
          <a:xfrm>
            <a:off x="5500948" y="231936"/>
            <a:ext cx="6544216" cy="4454364"/>
          </a:xfrm>
          <a:prstGeom prst="rect">
            <a:avLst/>
          </a:prstGeom>
        </p:spPr>
      </p:pic>
      <p:pic>
        <p:nvPicPr>
          <p:cNvPr id="9" name="Picture 8">
            <a:extLst>
              <a:ext uri="{FF2B5EF4-FFF2-40B4-BE49-F238E27FC236}">
                <a16:creationId xmlns:a16="http://schemas.microsoft.com/office/drawing/2014/main" id="{DBEC1BC8-D14D-5C40-B699-108B9611686C}"/>
              </a:ext>
            </a:extLst>
          </p:cNvPr>
          <p:cNvPicPr>
            <a:picLocks noChangeAspect="1"/>
          </p:cNvPicPr>
          <p:nvPr/>
        </p:nvPicPr>
        <p:blipFill rotWithShape="1">
          <a:blip r:embed="rId4"/>
          <a:srcRect l="3985" t="4130" r="5612" b="339"/>
          <a:stretch/>
        </p:blipFill>
        <p:spPr>
          <a:xfrm>
            <a:off x="175720" y="246224"/>
            <a:ext cx="5282101" cy="1725451"/>
          </a:xfrm>
          <a:prstGeom prst="rect">
            <a:avLst/>
          </a:prstGeom>
        </p:spPr>
      </p:pic>
      <p:sp>
        <p:nvSpPr>
          <p:cNvPr id="10" name="Title 1">
            <a:extLst>
              <a:ext uri="{FF2B5EF4-FFF2-40B4-BE49-F238E27FC236}">
                <a16:creationId xmlns:a16="http://schemas.microsoft.com/office/drawing/2014/main" id="{DBEFC2E9-A48C-4140-9AB0-01AB815AFF10}"/>
              </a:ext>
            </a:extLst>
          </p:cNvPr>
          <p:cNvSpPr txBox="1">
            <a:spLocks/>
          </p:cNvSpPr>
          <p:nvPr/>
        </p:nvSpPr>
        <p:spPr>
          <a:xfrm>
            <a:off x="684212" y="518743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Are we teaching </a:t>
            </a:r>
            <a:r>
              <a:rPr lang="en-US" dirty="0" err="1"/>
              <a:t>ebp</a:t>
            </a:r>
            <a:r>
              <a:rPr lang="en-US" dirty="0"/>
              <a:t> in </a:t>
            </a:r>
            <a:r>
              <a:rPr lang="en-US" dirty="0" err="1"/>
              <a:t>omt</a:t>
            </a:r>
            <a:r>
              <a:rPr lang="en-US" dirty="0"/>
              <a:t>?</a:t>
            </a:r>
          </a:p>
        </p:txBody>
      </p:sp>
      <p:sp>
        <p:nvSpPr>
          <p:cNvPr id="11" name="TextBox 10">
            <a:extLst>
              <a:ext uri="{FF2B5EF4-FFF2-40B4-BE49-F238E27FC236}">
                <a16:creationId xmlns:a16="http://schemas.microsoft.com/office/drawing/2014/main" id="{C5576D67-AD22-A940-BA71-3BA387485E69}"/>
              </a:ext>
            </a:extLst>
          </p:cNvPr>
          <p:cNvSpPr txBox="1"/>
          <p:nvPr/>
        </p:nvSpPr>
        <p:spPr>
          <a:xfrm>
            <a:off x="361462" y="2100255"/>
            <a:ext cx="4810618" cy="369332"/>
          </a:xfrm>
          <a:prstGeom prst="rect">
            <a:avLst/>
          </a:prstGeom>
          <a:noFill/>
        </p:spPr>
        <p:txBody>
          <a:bodyPr wrap="square" rtlCol="0">
            <a:spAutoFit/>
          </a:bodyPr>
          <a:lstStyle/>
          <a:p>
            <a:r>
              <a:rPr lang="en-AU" dirty="0"/>
              <a:t>J </a:t>
            </a:r>
            <a:r>
              <a:rPr lang="en-AU" dirty="0" err="1"/>
              <a:t>Orthop</a:t>
            </a:r>
            <a:r>
              <a:rPr lang="en-AU" i="1" dirty="0"/>
              <a:t> S</a:t>
            </a:r>
            <a:r>
              <a:rPr lang="en-AU" dirty="0"/>
              <a:t>ports Phys </a:t>
            </a:r>
            <a:r>
              <a:rPr lang="en-AU" dirty="0" err="1"/>
              <a:t>Ther</a:t>
            </a:r>
            <a:r>
              <a:rPr lang="en-AU" dirty="0"/>
              <a:t> 2018. 48(1)</a:t>
            </a:r>
            <a:endParaRPr lang="en-US" dirty="0"/>
          </a:p>
        </p:txBody>
      </p:sp>
    </p:spTree>
    <p:extLst>
      <p:ext uri="{BB962C8B-B14F-4D97-AF65-F5344CB8AC3E}">
        <p14:creationId xmlns:p14="http://schemas.microsoft.com/office/powerpoint/2010/main" val="169258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 1: Managing new programmes</a:t>
            </a:r>
          </a:p>
        </p:txBody>
      </p:sp>
      <p:sp>
        <p:nvSpPr>
          <p:cNvPr id="3" name="Content Placeholder 2"/>
          <p:cNvSpPr>
            <a:spLocks noGrp="1"/>
          </p:cNvSpPr>
          <p:nvPr>
            <p:ph idx="1"/>
          </p:nvPr>
        </p:nvSpPr>
        <p:spPr/>
        <p:txBody>
          <a:bodyPr>
            <a:normAutofit/>
          </a:bodyPr>
          <a:lstStyle/>
          <a:p>
            <a:pPr marL="0" indent="0">
              <a:buNone/>
            </a:pPr>
            <a:r>
              <a:rPr lang="en-GB" sz="2400" b="1" dirty="0"/>
              <a:t>Two options if a new programme develops outside of the existing organisation:</a:t>
            </a:r>
          </a:p>
          <a:p>
            <a:pPr marL="457200" indent="-457200">
              <a:buFont typeface="+mj-lt"/>
              <a:buAutoNum type="arabicPeriod"/>
            </a:pPr>
            <a:r>
              <a:rPr lang="en-GB" sz="2400" dirty="0"/>
              <a:t>Review of new programme by MO (preferable, focus of this session)</a:t>
            </a:r>
          </a:p>
          <a:p>
            <a:pPr marL="457200" indent="-457200">
              <a:buFont typeface="+mj-lt"/>
              <a:buAutoNum type="arabicPeriod"/>
            </a:pPr>
            <a:r>
              <a:rPr lang="en-GB" sz="2400" dirty="0"/>
              <a:t>Review of new programme by Standards Committee  (RIG submits curriculum for evaluation)</a:t>
            </a:r>
          </a:p>
        </p:txBody>
      </p:sp>
    </p:spTree>
    <p:extLst>
      <p:ext uri="{BB962C8B-B14F-4D97-AF65-F5344CB8AC3E}">
        <p14:creationId xmlns:p14="http://schemas.microsoft.com/office/powerpoint/2010/main" val="118907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situation in countries?</a:t>
            </a:r>
          </a:p>
        </p:txBody>
      </p:sp>
      <p:sp>
        <p:nvSpPr>
          <p:cNvPr id="3" name="Content Placeholder 2"/>
          <p:cNvSpPr>
            <a:spLocks noGrp="1"/>
          </p:cNvSpPr>
          <p:nvPr>
            <p:ph idx="1"/>
          </p:nvPr>
        </p:nvSpPr>
        <p:spPr/>
        <p:txBody>
          <a:bodyPr>
            <a:normAutofit/>
          </a:bodyPr>
          <a:lstStyle/>
          <a:p>
            <a:r>
              <a:rPr lang="en-GB" sz="2400" dirty="0"/>
              <a:t>New programme(s)?</a:t>
            </a:r>
          </a:p>
          <a:p>
            <a:pPr marL="0" indent="0">
              <a:buNone/>
            </a:pPr>
            <a:endParaRPr lang="en-GB" sz="2400" dirty="0"/>
          </a:p>
          <a:p>
            <a:r>
              <a:rPr lang="en-GB" sz="2400" dirty="0"/>
              <a:t>New RIG?</a:t>
            </a:r>
          </a:p>
          <a:p>
            <a:endParaRPr lang="en-GB" sz="2400" dirty="0"/>
          </a:p>
          <a:p>
            <a:r>
              <a:rPr lang="en-GB" sz="2400" dirty="0"/>
              <a:t>Issues?/Concerns?</a:t>
            </a:r>
          </a:p>
        </p:txBody>
      </p:sp>
    </p:spTree>
    <p:extLst>
      <p:ext uri="{BB962C8B-B14F-4D97-AF65-F5344CB8AC3E}">
        <p14:creationId xmlns:p14="http://schemas.microsoft.com/office/powerpoint/2010/main" val="153598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50EA-EB8B-4CAC-A3BF-5D3500D0B854}"/>
              </a:ext>
            </a:extLst>
          </p:cNvPr>
          <p:cNvSpPr>
            <a:spLocks noGrp="1"/>
          </p:cNvSpPr>
          <p:nvPr>
            <p:ph type="title"/>
          </p:nvPr>
        </p:nvSpPr>
        <p:spPr/>
        <p:txBody>
          <a:bodyPr/>
          <a:lstStyle/>
          <a:p>
            <a:r>
              <a:rPr lang="en-GB" dirty="0"/>
              <a:t>Ideal process – involved from the start</a:t>
            </a:r>
            <a:endParaRPr lang="en-US" dirty="0"/>
          </a:p>
        </p:txBody>
      </p:sp>
      <p:graphicFrame>
        <p:nvGraphicFramePr>
          <p:cNvPr id="4" name="Content Placeholder 3">
            <a:extLst>
              <a:ext uri="{FF2B5EF4-FFF2-40B4-BE49-F238E27FC236}">
                <a16:creationId xmlns:a16="http://schemas.microsoft.com/office/drawing/2014/main" id="{C4F681D1-02E6-4B94-9468-A41EDA2D8F14}"/>
              </a:ext>
            </a:extLst>
          </p:cNvPr>
          <p:cNvGraphicFramePr>
            <a:graphicFrameLocks noGrp="1"/>
          </p:cNvGraphicFramePr>
          <p:nvPr>
            <p:ph idx="1"/>
            <p:extLst>
              <p:ext uri="{D42A27DB-BD31-4B8C-83A1-F6EECF244321}">
                <p14:modId xmlns:p14="http://schemas.microsoft.com/office/powerpoint/2010/main" val="1354909016"/>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07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882A-A24B-4CD0-94BE-0FE9F8ADDE56}"/>
              </a:ext>
            </a:extLst>
          </p:cNvPr>
          <p:cNvSpPr>
            <a:spLocks noGrp="1"/>
          </p:cNvSpPr>
          <p:nvPr>
            <p:ph type="title"/>
          </p:nvPr>
        </p:nvSpPr>
        <p:spPr>
          <a:xfrm>
            <a:off x="684212" y="4809066"/>
            <a:ext cx="8534400" cy="1507067"/>
          </a:xfrm>
        </p:spPr>
        <p:txBody>
          <a:bodyPr>
            <a:normAutofit/>
          </a:bodyPr>
          <a:lstStyle/>
          <a:p>
            <a:r>
              <a:rPr lang="en-GB" dirty="0"/>
              <a:t>MO involved in programme development</a:t>
            </a:r>
            <a:endParaRPr lang="en-US" dirty="0"/>
          </a:p>
        </p:txBody>
      </p:sp>
      <p:graphicFrame>
        <p:nvGraphicFramePr>
          <p:cNvPr id="4" name="Content Placeholder 3">
            <a:extLst>
              <a:ext uri="{FF2B5EF4-FFF2-40B4-BE49-F238E27FC236}">
                <a16:creationId xmlns:a16="http://schemas.microsoft.com/office/drawing/2014/main" id="{A388CDC8-AA03-482D-B4C3-CECF2E6BCE1B}"/>
              </a:ext>
            </a:extLst>
          </p:cNvPr>
          <p:cNvGraphicFramePr>
            <a:graphicFrameLocks noGrp="1"/>
          </p:cNvGraphicFramePr>
          <p:nvPr>
            <p:ph idx="1"/>
            <p:extLst>
              <p:ext uri="{D42A27DB-BD31-4B8C-83A1-F6EECF244321}">
                <p14:modId xmlns:p14="http://schemas.microsoft.com/office/powerpoint/2010/main" val="2642771881"/>
              </p:ext>
            </p:extLst>
          </p:nvPr>
        </p:nvGraphicFramePr>
        <p:xfrm>
          <a:off x="684212" y="338667"/>
          <a:ext cx="9357255" cy="447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53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4B18-D479-4210-B223-57A373841A33}"/>
              </a:ext>
            </a:extLst>
          </p:cNvPr>
          <p:cNvSpPr>
            <a:spLocks noGrp="1"/>
          </p:cNvSpPr>
          <p:nvPr>
            <p:ph type="title"/>
          </p:nvPr>
        </p:nvSpPr>
        <p:spPr>
          <a:xfrm>
            <a:off x="484432" y="5128907"/>
            <a:ext cx="8534400" cy="1507067"/>
          </a:xfrm>
        </p:spPr>
        <p:txBody>
          <a:bodyPr>
            <a:normAutofit/>
          </a:bodyPr>
          <a:lstStyle/>
          <a:p>
            <a:r>
              <a:rPr lang="en-GB" dirty="0"/>
              <a:t>Independent MO assessment of programme</a:t>
            </a:r>
            <a:endParaRPr lang="en-US" dirty="0"/>
          </a:p>
        </p:txBody>
      </p:sp>
      <p:graphicFrame>
        <p:nvGraphicFramePr>
          <p:cNvPr id="4" name="Content Placeholder 3">
            <a:extLst>
              <a:ext uri="{FF2B5EF4-FFF2-40B4-BE49-F238E27FC236}">
                <a16:creationId xmlns:a16="http://schemas.microsoft.com/office/drawing/2014/main" id="{EC06A001-5642-43A0-8BA4-4707CCADB0FE}"/>
              </a:ext>
            </a:extLst>
          </p:cNvPr>
          <p:cNvGraphicFramePr>
            <a:graphicFrameLocks noGrp="1"/>
          </p:cNvGraphicFramePr>
          <p:nvPr>
            <p:ph idx="1"/>
            <p:extLst>
              <p:ext uri="{D42A27DB-BD31-4B8C-83A1-F6EECF244321}">
                <p14:modId xmlns:p14="http://schemas.microsoft.com/office/powerpoint/2010/main" val="252167612"/>
              </p:ext>
            </p:extLst>
          </p:nvPr>
        </p:nvGraphicFramePr>
        <p:xfrm>
          <a:off x="684212" y="1"/>
          <a:ext cx="10339388" cy="53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32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5B36-DEA1-42B3-BB63-95650B81AF1E}"/>
              </a:ext>
            </a:extLst>
          </p:cNvPr>
          <p:cNvSpPr>
            <a:spLocks noGrp="1"/>
          </p:cNvSpPr>
          <p:nvPr>
            <p:ph type="title"/>
          </p:nvPr>
        </p:nvSpPr>
        <p:spPr>
          <a:xfrm>
            <a:off x="531812" y="5029199"/>
            <a:ext cx="8534400" cy="1507067"/>
          </a:xfrm>
        </p:spPr>
        <p:txBody>
          <a:bodyPr>
            <a:normAutofit/>
          </a:bodyPr>
          <a:lstStyle/>
          <a:p>
            <a:r>
              <a:rPr lang="en-GB" dirty="0"/>
              <a:t>Allocation of EA if approved as a route to MO membership</a:t>
            </a:r>
            <a:endParaRPr lang="en-US" dirty="0"/>
          </a:p>
        </p:txBody>
      </p:sp>
      <p:graphicFrame>
        <p:nvGraphicFramePr>
          <p:cNvPr id="4" name="Content Placeholder 3">
            <a:extLst>
              <a:ext uri="{FF2B5EF4-FFF2-40B4-BE49-F238E27FC236}">
                <a16:creationId xmlns:a16="http://schemas.microsoft.com/office/drawing/2014/main" id="{1CE384B8-E205-4100-8161-BFA0C4E4A69E}"/>
              </a:ext>
            </a:extLst>
          </p:cNvPr>
          <p:cNvGraphicFramePr>
            <a:graphicFrameLocks noGrp="1"/>
          </p:cNvGraphicFramePr>
          <p:nvPr>
            <p:ph idx="1"/>
            <p:extLst>
              <p:ext uri="{D42A27DB-BD31-4B8C-83A1-F6EECF244321}">
                <p14:modId xmlns:p14="http://schemas.microsoft.com/office/powerpoint/2010/main" val="1720063422"/>
              </p:ext>
            </p:extLst>
          </p:nvPr>
        </p:nvGraphicFramePr>
        <p:xfrm>
          <a:off x="684213" y="169333"/>
          <a:ext cx="9492720" cy="4690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7805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Presentation1" id="{533DF3CF-CDA2-4AA0-AF85-A86579E39D9F}" vid="{B7D1DA1B-3A6F-44AE-9FF2-34995BBE20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5566</TotalTime>
  <Words>2603</Words>
  <Application>Microsoft Macintosh PowerPoint</Application>
  <PresentationFormat>Widescreen</PresentationFormat>
  <Paragraphs>292</Paragraphs>
  <Slides>34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Slice</vt:lpstr>
      <vt:lpstr>Standards committee workshop for member organisations  Geneva 2019</vt:lpstr>
      <vt:lpstr>introduction</vt:lpstr>
      <vt:lpstr>aims</vt:lpstr>
      <vt:lpstr>Aim 1: Managing new programmes</vt:lpstr>
      <vt:lpstr>Current situation in countries?</vt:lpstr>
      <vt:lpstr>Ideal process – involved from the start</vt:lpstr>
      <vt:lpstr>MO involved in programme development</vt:lpstr>
      <vt:lpstr>Independent MO assessment of programme</vt:lpstr>
      <vt:lpstr>Allocation of EA if approved as a route to MO membership</vt:lpstr>
      <vt:lpstr>Discussion</vt:lpstr>
      <vt:lpstr>Key messages</vt:lpstr>
      <vt:lpstr>AIM 2:  MO feedback on international monitoring processes</vt:lpstr>
      <vt:lpstr>MO Questionnaire  International Monitoring Process </vt:lpstr>
      <vt:lpstr>MO Questionnaire Response </vt:lpstr>
      <vt:lpstr>PowerPoint Presentation</vt:lpstr>
      <vt:lpstr>Use of Resources – IM Submissions</vt:lpstr>
      <vt:lpstr>2nd IM Submission</vt:lpstr>
      <vt:lpstr>PowerPoint Presentation</vt:lpstr>
      <vt:lpstr>PowerPoint Presentation</vt:lpstr>
      <vt:lpstr>PowerPoint Presentation</vt:lpstr>
      <vt:lpstr>Go to    www.kahoot.it</vt:lpstr>
      <vt:lpstr>Where do manual therapy skills fit?</vt:lpstr>
      <vt:lpstr>PowerPoint Presentation</vt:lpstr>
      <vt:lpstr>Learning outcomes</vt:lpstr>
      <vt:lpstr>Learning outcomes</vt:lpstr>
      <vt:lpstr>PowerPoint Presentation</vt:lpstr>
      <vt:lpstr>PowerPoint Presentation</vt:lpstr>
      <vt:lpstr>PowerPoint Presentation</vt:lpstr>
      <vt:lpstr>PowerPoint Presentation</vt:lpstr>
      <vt:lpstr>PowerPoint Presentation</vt:lpstr>
      <vt:lpstr>PowerPoint Presentation</vt:lpstr>
      <vt:lpstr>Group Activity</vt:lpstr>
      <vt:lpstr>Key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du Toit IFOMPT</dc:creator>
  <cp:lastModifiedBy>Leanne Bisset</cp:lastModifiedBy>
  <cp:revision>281</cp:revision>
  <cp:lastPrinted>2016-07-19T17:52:53Z</cp:lastPrinted>
  <dcterms:created xsi:type="dcterms:W3CDTF">2016-06-23T02:11:31Z</dcterms:created>
  <dcterms:modified xsi:type="dcterms:W3CDTF">2019-05-10T11:56:49Z</dcterms:modified>
</cp:coreProperties>
</file>